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2"/>
  </p:notesMasterIdLst>
  <p:handoutMasterIdLst>
    <p:handoutMasterId r:id="rId53"/>
  </p:handoutMasterIdLst>
  <p:sldIdLst>
    <p:sldId id="1663" r:id="rId5"/>
    <p:sldId id="2088" r:id="rId6"/>
    <p:sldId id="2057" r:id="rId7"/>
    <p:sldId id="302" r:id="rId8"/>
    <p:sldId id="2058" r:id="rId9"/>
    <p:sldId id="2059" r:id="rId10"/>
    <p:sldId id="2060" r:id="rId11"/>
    <p:sldId id="2061" r:id="rId12"/>
    <p:sldId id="2062" r:id="rId13"/>
    <p:sldId id="2063" r:id="rId14"/>
    <p:sldId id="2064" r:id="rId15"/>
    <p:sldId id="2065" r:id="rId16"/>
    <p:sldId id="2066" r:id="rId17"/>
    <p:sldId id="2067" r:id="rId18"/>
    <p:sldId id="2068" r:id="rId19"/>
    <p:sldId id="2069" r:id="rId20"/>
    <p:sldId id="2055" r:id="rId21"/>
    <p:sldId id="2070" r:id="rId22"/>
    <p:sldId id="2086" r:id="rId23"/>
    <p:sldId id="2085" r:id="rId24"/>
    <p:sldId id="2087" r:id="rId25"/>
    <p:sldId id="2054" r:id="rId26"/>
    <p:sldId id="320" r:id="rId27"/>
    <p:sldId id="322" r:id="rId28"/>
    <p:sldId id="2089" r:id="rId29"/>
    <p:sldId id="1524" r:id="rId30"/>
    <p:sldId id="2071" r:id="rId31"/>
    <p:sldId id="2072" r:id="rId32"/>
    <p:sldId id="2073" r:id="rId33"/>
    <p:sldId id="2074" r:id="rId34"/>
    <p:sldId id="2075" r:id="rId35"/>
    <p:sldId id="2076" r:id="rId36"/>
    <p:sldId id="2080" r:id="rId37"/>
    <p:sldId id="2077" r:id="rId38"/>
    <p:sldId id="2078" r:id="rId39"/>
    <p:sldId id="2079" r:id="rId40"/>
    <p:sldId id="2082" r:id="rId41"/>
    <p:sldId id="2081" r:id="rId42"/>
    <p:sldId id="2083" r:id="rId43"/>
    <p:sldId id="2084" r:id="rId44"/>
    <p:sldId id="1532" r:id="rId45"/>
    <p:sldId id="2051" r:id="rId46"/>
    <p:sldId id="1660" r:id="rId47"/>
    <p:sldId id="2052" r:id="rId48"/>
    <p:sldId id="2053" r:id="rId49"/>
    <p:sldId id="1347" r:id="rId50"/>
    <p:sldId id="1362"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88"/>
            <p14:sldId id="2057"/>
            <p14:sldId id="302"/>
            <p14:sldId id="2058"/>
            <p14:sldId id="2059"/>
            <p14:sldId id="2060"/>
            <p14:sldId id="2061"/>
            <p14:sldId id="2062"/>
            <p14:sldId id="2063"/>
            <p14:sldId id="2064"/>
            <p14:sldId id="2065"/>
            <p14:sldId id="2066"/>
            <p14:sldId id="2067"/>
            <p14:sldId id="2068"/>
            <p14:sldId id="2069"/>
            <p14:sldId id="2055"/>
            <p14:sldId id="2070"/>
            <p14:sldId id="2086"/>
            <p14:sldId id="2085"/>
            <p14:sldId id="2087"/>
            <p14:sldId id="2054"/>
            <p14:sldId id="320"/>
            <p14:sldId id="322"/>
            <p14:sldId id="2089"/>
            <p14:sldId id="1524"/>
            <p14:sldId id="2071"/>
            <p14:sldId id="2072"/>
            <p14:sldId id="2073"/>
            <p14:sldId id="2074"/>
            <p14:sldId id="2075"/>
            <p14:sldId id="2076"/>
            <p14:sldId id="2080"/>
            <p14:sldId id="2077"/>
            <p14:sldId id="2078"/>
            <p14:sldId id="2079"/>
            <p14:sldId id="2082"/>
            <p14:sldId id="2081"/>
            <p14:sldId id="2083"/>
            <p14:sldId id="2084"/>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57050" autoAdjust="0"/>
  </p:normalViewPr>
  <p:slideViewPr>
    <p:cSldViewPr snapToGrid="0">
      <p:cViewPr varScale="1">
        <p:scale>
          <a:sx n="110" d="100"/>
          <a:sy n="110" d="100"/>
        </p:scale>
        <p:origin x="3197" y="6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3:17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3:17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3:17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Occasionally, CCS need to make configuration changes to on-premises servers or to Azure-based applications. A diverse and unpredictable range of activities is involved. Examples from the past 6 months include changing the endpoint for a file share, installing a new anti-malware product, rotating passwords and auditing database accounts. These tasks are currently carried out manually. CCS are seeking a general-purpose solution to enable these manual tasks to be automated.</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2797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CCS are experienced at monitoring IaaS-based workloads. They are less experienced with PaaS workloads, and are unsure what level of monitoring they need to implement vs what is taken care of by the cloud provider. As the number of managed PaaS applications increases, they need to define best practice patterns for SQL Database and Web App monitoring and alerts.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2914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internal security audit recently identified several on-premises and Azure servers which did not comply with CCS standards. They need a way to prevent this happening in future.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2980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Azure spending increases, there have been several incidents in which CCS customers have complained about unnecessary spend on their Azure bill or questioned the value that Azure is bringing to their organization. CCS need a way to manage, report and optimize Azure costs for their customers.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3710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Cost is a concern. As well as being cost-efficient, CCS prefer solutions that keep any costs associated with managing a customer solution within the customer subscription, rather than centralizing management costs into a CCS subscription and then having to apportion across customers.</a:t>
            </a:r>
          </a:p>
          <a:p>
            <a:endParaRPr lang="en-US" dirty="0"/>
          </a:p>
          <a:p>
            <a:r>
              <a:rPr lang="en-US" dirty="0"/>
              <a:t>2.  CCS are finding that their new enterprise customers are more demanding regarding security and compliance. How can CCS demonstrate their services meet enterprise standards for secure operations?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47610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touch on some of the </a:t>
            </a:r>
            <a:r>
              <a:rPr lang="en-IE" dirty="0"/>
              <a:t>Azure </a:t>
            </a:r>
            <a:r>
              <a:rPr lang="en-US" dirty="0"/>
              <a:t>features and services you may use in your solution.</a:t>
            </a:r>
          </a:p>
          <a:p>
            <a:endParaRPr lang="en-US" dirty="0"/>
          </a:p>
          <a:p>
            <a:r>
              <a:rPr lang="en-US" dirty="0"/>
              <a:t>This is not a comprehensive list – you'll also need to explore other services.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3:17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3:17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3315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3:17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CSP Act-On-Behalf-Of approach to partner access to customer subscriptions has the following drawbacks:</a:t>
            </a:r>
          </a:p>
          <a:p>
            <a:r>
              <a:rPr lang="en-US" dirty="0"/>
              <a:t>-  It only works for CSP subscriptions. It does not work for other subscription types (PAYG, EA) which are used by some CCS </a:t>
            </a:r>
            <a:r>
              <a:rPr lang="en-US" dirty="0" err="1"/>
              <a:t>cusotmers</a:t>
            </a:r>
            <a:endParaRPr lang="en-US" dirty="0"/>
          </a:p>
          <a:p>
            <a:r>
              <a:rPr lang="en-US" dirty="0"/>
              <a:t>-  It only grants 'Owner' permissions, which some customers find excessive, creating a security objection for the customer</a:t>
            </a:r>
          </a:p>
          <a:p>
            <a:r>
              <a:rPr lang="en-US" dirty="0"/>
              <a:t>-  Each admin is granted access to all CSP subscriptions. There is no ability to fine tune which operations team staff have access to which subscriptions</a:t>
            </a:r>
          </a:p>
          <a:p>
            <a:endParaRPr lang="en-US" dirty="0"/>
          </a:p>
          <a:p>
            <a:r>
              <a:rPr lang="en-US" dirty="0"/>
              <a:t>The AAD B2B Collaboration approach (also known as guest users) has the following drawbacks:</a:t>
            </a:r>
          </a:p>
          <a:p>
            <a:r>
              <a:rPr lang="en-US" dirty="0"/>
              <a:t>- It does not support user groups, and therefore requires each operations team member to be individually enrolled by each customer</a:t>
            </a:r>
          </a:p>
          <a:p>
            <a:r>
              <a:rPr lang="en-US" dirty="0"/>
              <a:t>- It requires the operations staff to switch context between each customer's directory. There is no 'all up' capability for reporting across customers.</a:t>
            </a:r>
          </a:p>
          <a:p>
            <a:endParaRPr lang="en-US" dirty="0"/>
          </a:p>
          <a:p>
            <a:r>
              <a:rPr lang="en-US" dirty="0"/>
              <a:t>Azure Lighthouse offers significant advantages over both of these approaches, and is the recommended solution.</a:t>
            </a:r>
          </a:p>
          <a:p>
            <a:endParaRPr lang="en-US" dirty="0"/>
          </a:p>
          <a:p>
            <a:r>
              <a:rPr lang="en-US" dirty="0"/>
              <a:t>With Azure Lighthouse, subscriptions or resource groups from the customer tenant are 'projected' into the partner tenant. Operations staff within the partner authenticate to the partner tenant, from where they are able to access and manage the projected resources as if they were local to the partner tenant.</a:t>
            </a:r>
          </a:p>
          <a:p>
            <a:endParaRPr lang="en-US" dirty="0"/>
          </a:p>
          <a:p>
            <a:r>
              <a:rPr lang="en-US" dirty="0"/>
              <a:t>Permissions are granted as part of the delegation, are fully visible to the customer, and cannot be changed later by the partner.  Permissions can be granted to AAD groups, rather than individual users, allowing the partner to manage group membership without customer impact. Permissions can also be granted to service principals, enabling partner automation also to access customer subscriptions.</a:t>
            </a:r>
          </a:p>
          <a:p>
            <a:endParaRPr lang="en-US" dirty="0"/>
          </a:p>
          <a:p>
            <a:r>
              <a:rPr lang="en-US" dirty="0"/>
              <a:t>There are two ways to </a:t>
            </a:r>
            <a:r>
              <a:rPr lang="en-US" dirty="0" err="1"/>
              <a:t>enrol</a:t>
            </a:r>
            <a:r>
              <a:rPr lang="en-US" dirty="0"/>
              <a:t> a customer with a partner using Azure Lighthouse:</a:t>
            </a:r>
          </a:p>
          <a:p>
            <a:r>
              <a:rPr lang="en-US" dirty="0"/>
              <a:t>- Using a Resource Manager Template</a:t>
            </a:r>
          </a:p>
          <a:p>
            <a:r>
              <a:rPr lang="en-US" dirty="0"/>
              <a:t>- Using the Azure Marketplace</a:t>
            </a:r>
          </a:p>
          <a:p>
            <a:endParaRPr lang="en-US" dirty="0"/>
          </a:p>
          <a:p>
            <a:r>
              <a:rPr lang="en-US" dirty="0"/>
              <a:t>In the template-based approach, the customer uses a template to deploy a resource of type `</a:t>
            </a:r>
            <a:r>
              <a:rPr lang="en-US" dirty="0" err="1"/>
              <a:t>Microsoft.ManagedServices</a:t>
            </a:r>
            <a:r>
              <a:rPr lang="en-US" dirty="0"/>
              <a:t>/</a:t>
            </a:r>
            <a:r>
              <a:rPr lang="en-US" dirty="0" err="1"/>
              <a:t>registrationDefinitions</a:t>
            </a:r>
            <a:r>
              <a:rPr lang="en-US" dirty="0"/>
              <a:t>` into their subscription. The resource properties specify which partner is to be granted access (AAD </a:t>
            </a:r>
            <a:r>
              <a:rPr lang="en-US" dirty="0" err="1"/>
              <a:t>TenantID</a:t>
            </a:r>
            <a:r>
              <a:rPr lang="en-US" dirty="0"/>
              <a:t>), which permissions will be granted to the partner (Azure roles), and which users or groups will receive those permissions (AAD </a:t>
            </a:r>
            <a:r>
              <a:rPr lang="en-US" dirty="0" err="1"/>
              <a:t>ObjectIDs</a:t>
            </a:r>
            <a:r>
              <a:rPr lang="en-US" dirty="0"/>
              <a:t>). This information should be obtained from the partner beforehand - in practice, the partner will prepare the template for the customer to deploy.</a:t>
            </a:r>
          </a:p>
          <a:p>
            <a:endParaRPr lang="en-US" dirty="0"/>
          </a:p>
          <a:p>
            <a:r>
              <a:rPr lang="en-US" dirty="0"/>
              <a:t>The </a:t>
            </a:r>
            <a:r>
              <a:rPr lang="en-US" dirty="0" err="1"/>
              <a:t>registrationDefinition</a:t>
            </a:r>
            <a:r>
              <a:rPr lang="en-US" dirty="0"/>
              <a:t> creates the customer/partner relationship. The customer can then delegate either the entire subscription or individual resource groups by creating a resource of type `</a:t>
            </a:r>
            <a:r>
              <a:rPr lang="en-US" dirty="0" err="1"/>
              <a:t>Microsoft.ManagedServices</a:t>
            </a:r>
            <a:r>
              <a:rPr lang="en-US" dirty="0"/>
              <a:t>/</a:t>
            </a:r>
            <a:r>
              <a:rPr lang="en-US" dirty="0" err="1"/>
              <a:t>registrationAssignments</a:t>
            </a:r>
            <a:r>
              <a:rPr lang="en-US" dirty="0"/>
              <a:t>` at the corresponding scope. The registration assignment has a single property, referencing the registration definition. This resource can also be created using a template, or can be managed via the Azure Portal (via the 'Service Providers' experience).</a:t>
            </a:r>
          </a:p>
          <a:p>
            <a:endParaRPr lang="en-US" dirty="0"/>
          </a:p>
          <a:p>
            <a:r>
              <a:rPr lang="en-US" dirty="0"/>
              <a:t>Alternatively, the partner can publish their managed service offering via the Azure Marketplace. To do this, they will need to </a:t>
            </a:r>
            <a:r>
              <a:rPr lang="en-US" dirty="0" err="1"/>
              <a:t>enrol</a:t>
            </a:r>
            <a:r>
              <a:rPr lang="en-US" dirty="0"/>
              <a:t> in the 'Commercial Marketplace' program via Partner Center. This requires a Silver or Gold 'Cloud Platform' competency. The partner will then create a 'Managed Service' offering, specifying all the details included in the registration definition as described above (</a:t>
            </a:r>
            <a:r>
              <a:rPr lang="en-US" dirty="0" err="1"/>
              <a:t>tenantID</a:t>
            </a:r>
            <a:r>
              <a:rPr lang="en-US" dirty="0"/>
              <a:t>, roles, </a:t>
            </a:r>
            <a:r>
              <a:rPr lang="en-US" dirty="0" err="1"/>
              <a:t>objectIDs</a:t>
            </a:r>
            <a:r>
              <a:rPr lang="en-US" dirty="0"/>
              <a:t>) in addition to a description of their service. The customer can then </a:t>
            </a:r>
            <a:r>
              <a:rPr lang="en-US" dirty="0" err="1"/>
              <a:t>enrol</a:t>
            </a:r>
            <a:r>
              <a:rPr lang="en-US" dirty="0"/>
              <a:t> with the partner through this Marketplace offer, rather than by deploying a template. (This enrolment also creates a `</a:t>
            </a:r>
            <a:r>
              <a:rPr lang="en-US" dirty="0" err="1"/>
              <a:t>Microsoft.ManagedServices</a:t>
            </a:r>
            <a:r>
              <a:rPr lang="en-US" dirty="0"/>
              <a:t>/</a:t>
            </a:r>
            <a:r>
              <a:rPr lang="en-US" dirty="0" err="1"/>
              <a:t>registrationDefinitions</a:t>
            </a:r>
            <a:r>
              <a:rPr lang="en-US" dirty="0"/>
              <a:t>` resource in the customer subscription, so the two approaches work the same way.)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18264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has recently delivered two new monitoring solutions (as preview): Backup Explorer and Backup Reports.</a:t>
            </a:r>
          </a:p>
          <a:p>
            <a:endParaRPr lang="en-US" dirty="0"/>
          </a:p>
          <a:p>
            <a:r>
              <a:rPr lang="en-US" dirty="0"/>
              <a:t>Backup Explorer provides a near-real-time dashboard of backup health. It is powered by the Azure Resource Graph, and hence does not require any additional diagnostics configuration, storage accounts, or Log Analytics workspaces. It is always available, for all Recovery Services Vaults. It only supports data from the past 7 days.</a:t>
            </a:r>
          </a:p>
          <a:p>
            <a:endParaRPr lang="en-US" dirty="0"/>
          </a:p>
          <a:p>
            <a:r>
              <a:rPr lang="en-US" dirty="0"/>
              <a:t>Backup Reports provide deeper analysis of backup performance, including storage space consumed and historical trends. This solution is built on Log Analytics. It requires the Recovery Services Vault to be configured to send diagnostic logs to the Log Analytics workspace, and data can take up to 24 hours to surface in the reports.</a:t>
            </a:r>
          </a:p>
          <a:p>
            <a:endParaRPr lang="en-US" dirty="0"/>
          </a:p>
          <a:p>
            <a:r>
              <a:rPr lang="en-US" dirty="0"/>
              <a:t>Both solutions are built using Azure Monitor Workbooks, and offer aggregated cross-tenant views across subscriptions delegated using Azure Lighthouse. There are no subscription limits with Backup Explorer; Backup Reports inherit the Log Analytics limit of 100 subscriptions per query, and hence a single report cannot span the entire CCS customer base.</a:t>
            </a:r>
          </a:p>
          <a:p>
            <a:endParaRPr lang="en-US" dirty="0"/>
          </a:p>
          <a:p>
            <a:r>
              <a:rPr lang="en-US" dirty="0"/>
              <a:t>For CCS, their dashboard should be based on Backup Explorer. This offers a near real-time view across all customer subscriptions. Failed backup items and jobs can be quickly located, and the dashboard can also be used as a launch pad to drill down for deeper investigation. For more information, see [https://docs.microsoft.com/en-us/azure/backup/monitor-azure-backup-with-backup-explorer].</a:t>
            </a:r>
          </a:p>
          <a:p>
            <a:endParaRPr lang="en-US" dirty="0"/>
          </a:p>
          <a:p>
            <a:r>
              <a:rPr lang="en-US" dirty="0"/>
              <a:t>Backup alerts can be delivered in two ways: alerts configured directly within the Recovery Services Vault (email only) or alerts based on Log Analytics queries and Azure Monitor. The built-in alerts have several limitations (for example, not supporting alerts from on-premises backups using Microsoft Azure Backup Server or System Center Data Protection Manager). For this reason, Log Analytics/Azure Monitor alerts should be used. These have the additional advantage of supporting Action Groups.</a:t>
            </a:r>
          </a:p>
          <a:p>
            <a:endParaRPr lang="en-US" dirty="0"/>
          </a:p>
          <a:p>
            <a:r>
              <a:rPr lang="en-US" dirty="0"/>
              <a:t>Log-based alerts should be configured based on the Azure Backup 'V2' diagnostic data schema. Note that V1 schema is planned for deprecation.</a:t>
            </a:r>
          </a:p>
          <a:p>
            <a:endParaRPr lang="en-US" dirty="0"/>
          </a:p>
          <a:p>
            <a:r>
              <a:rPr lang="en-US" dirty="0"/>
              <a:t>This requires that each Recovery Services Vault is configured to send diagnostic data to a Log Analytics workspace. A workspace in the customer subscription should be used, for billing and isolation (compliance) purposes. Diagnostic logging can be configured using Azure Policy (see '\[Preview\]: Deploy Diagnostic Settings for Recovery Services Vault to Log Analytics workspace for resource specific categories.') This policy supports remediation and can therefore also be used to configure existing recovery services vaults.</a:t>
            </a:r>
          </a:p>
          <a:p>
            <a:endParaRPr lang="en-US" dirty="0"/>
          </a:p>
          <a:p>
            <a:r>
              <a:rPr lang="en-US" dirty="0"/>
              <a:t>A separate policy assignment will be needed in each customer subscription. In addition, the alerts will also need to be configured per vault. This process should be automated (for example, using a Resource Manager template or Blueprint) so it can be applied consistently at scale across the CCS customer base.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52835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Update Management offers a comprehensive cloud-based solution for patch management. It supports any server: Windows or Linux, Azure or on-premises, or other clouds.</a:t>
            </a:r>
          </a:p>
          <a:p>
            <a:endParaRPr lang="en-US" dirty="0"/>
          </a:p>
          <a:p>
            <a:r>
              <a:rPr lang="en-US" dirty="0"/>
              <a:t>Azure Update Management is implemented using Azure Log Analytics and Azure Automation. For a list of supported regions, see [https://docs.microsoft.com/azure/automation/how-to/region-mappings].  There is no cost for using Update Management, you only pay for the data stored in Log Analytics.</a:t>
            </a:r>
          </a:p>
          <a:p>
            <a:endParaRPr lang="en-US" dirty="0"/>
          </a:p>
          <a:p>
            <a:r>
              <a:rPr lang="en-US" dirty="0"/>
              <a:t>Each server being managed must be enrolled in Azure Log Analytics - that is, it must have the Log Analytics agent (aka Microsoft Monitoring Agent or MMA) installed.</a:t>
            </a:r>
          </a:p>
          <a:p>
            <a:endParaRPr lang="en-US" dirty="0"/>
          </a:p>
          <a:p>
            <a:r>
              <a:rPr lang="en-US" dirty="0"/>
              <a:t>Azure Virtual Machines can be on-boarded to Log Analytics directly from the Azure portal, using the VM blade or the Log Analytics blade. For automatic deployment at scale, there are two approaches:</a:t>
            </a:r>
          </a:p>
          <a:p>
            <a:r>
              <a:rPr lang="en-US" dirty="0"/>
              <a:t>- You can use Security Center to on-board each VM to Log Analytics (see Security Center &gt; Pricing &amp; settings &gt; choose subscription &gt; Data Collection).</a:t>
            </a:r>
          </a:p>
          <a:p>
            <a:r>
              <a:rPr lang="en-US" dirty="0"/>
              <a:t>- You can use Azure Policy to deploy the Log Analytics extension. There are built-in policies for Windows and Linux VMs and VM scale sets (search definitions for 'Deploy Log Analytics'). These definitions are wrapped into policy initiatives, one for Windows and Linux VMs and one for Windows and Linux VM scale sets). These initiatives include additional policies to onboard the dependency agent requires by Azure Monitor for VMs (see requirements 4 below).</a:t>
            </a:r>
          </a:p>
          <a:p>
            <a:endParaRPr lang="en-US" dirty="0"/>
          </a:p>
          <a:p>
            <a:r>
              <a:rPr lang="en-US" dirty="0"/>
              <a:t>The Security Center approach applies to both existing and new VMs. However, it does not apply to VM scale sets (CHECKING: See [https://github.com/MicrosoftDocs/azure-docs/issues/54946]). The policy approach applies to new VMs and scale sets, and existing VMs can be updated using policy remediation. The policy approach also has the advantage of providing policy compliance reports so you can identify any VMs that are not on-boarded.</a:t>
            </a:r>
          </a:p>
          <a:p>
            <a:endParaRPr lang="en-US" dirty="0"/>
          </a:p>
          <a:p>
            <a:r>
              <a:rPr lang="en-US" dirty="0"/>
              <a:t>On-premises machines will need to be on-boarded to Log Analytics by installing the Log Analytics agent. Versions are available for Windows and Linux, with command-line installation enabling automated deployment.</a:t>
            </a:r>
          </a:p>
          <a:p>
            <a:endParaRPr lang="en-US" dirty="0"/>
          </a:p>
          <a:p>
            <a:r>
              <a:rPr lang="en-US" dirty="0"/>
              <a:t>Once a server is on-boarded to Log Analytics, it must then be on-boarded to Update Management. This can be achieved using the Update Management UI, which under the hood updates a saved search in Log Analytics to identify which servers are on-boarded. Alternatively, you can configure Update Management to simply apply to all servers in Log Analytics (optionally, also including new servers). Windows servers can also be on-boarded from Windows Admin Center.</a:t>
            </a:r>
          </a:p>
          <a:p>
            <a:endParaRPr lang="en-US" dirty="0"/>
          </a:p>
          <a:p>
            <a:r>
              <a:rPr lang="en-US" dirty="0"/>
              <a:t>Azure Update Management is managed from the Azure Automation account. Each account is linked to a single Log Analytics workspace. The recommended approach is to use one Log Analytics workspace per customer (for all subscriptions, if the customer has more than one). As such, update management will need to be performed on a per-customer basis. Unfortunately, there is no built-in facility to use update management across multiple workspaces from a single UI. To streamline the roll-out of  updates, CCS may choose to develop their own tooling to support multiple automation account and workspaces.</a:t>
            </a:r>
          </a:p>
          <a:p>
            <a:endParaRPr lang="en-US" dirty="0"/>
          </a:p>
          <a:p>
            <a:r>
              <a:rPr lang="en-US" dirty="0"/>
              <a:t>Why use a separate workspace per customer, rather than on-board all customers to a single, shared workspace? There are several reasons:</a:t>
            </a:r>
          </a:p>
          <a:p>
            <a:r>
              <a:rPr lang="en-US" dirty="0"/>
              <a:t> - Cost management: A workspace per customer can be placed in the customer subscription. As such, it each customer automatically pays for their consumption. With a shared workspace, CCS would need to either absorb the Log Analytics costs, or implement a bespoke mechanism to apportion costs to their customers based on usage.</a:t>
            </a:r>
          </a:p>
          <a:p>
            <a:r>
              <a:rPr lang="en-US" dirty="0"/>
              <a:t> - Security and Compliance: The Log Analytics workspace potentially contains sensitive data about the customer's production environment. Enterprise customers in particular are unlikely to accept storing this data outside their own subscription.</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90129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Monitor for VMs provides in-depth monitoring for Azure VMs, VM scale sets, and non-Azure servers running on-premises or in other clouds.</a:t>
            </a:r>
          </a:p>
          <a:p>
            <a:endParaRPr lang="en-US" dirty="0"/>
          </a:p>
          <a:p>
            <a:r>
              <a:rPr lang="en-US" dirty="0"/>
              <a:t>Azure Monitor for VMs is a Log Analytics-based solution. As such, initial on-boarding requires installing the Log Analytics agent and registering it to send data to a Log Analytics workspace. This will re-use the workspace already described for Update Management, avoiding additional costs from duplicated data. (Note also that while the Log Analytics agent for Windows can send data to up to 4 workspaces, the Linux agent is limited to a single workspace.)</a:t>
            </a:r>
          </a:p>
          <a:p>
            <a:endParaRPr lang="en-US" dirty="0"/>
          </a:p>
          <a:p>
            <a:r>
              <a:rPr lang="en-US" dirty="0"/>
              <a:t>In addition to the Log Analytics agent, for full functionality the dependency agent should also be installed. This captures process and network connection data from the VM enabling the inbound and outbound VM dependencies to be mapped. This is an optional feature which may not be necessary on all servers. However, it is very useful when planning workload migrations. As with the Log Analytics agent, the dependency agent can be deployed to Azure VMs using Azure policy, and to on-premises servers via the command line.</a:t>
            </a:r>
          </a:p>
          <a:p>
            <a:endParaRPr lang="en-US" dirty="0"/>
          </a:p>
          <a:p>
            <a:r>
              <a:rPr lang="en-US" dirty="0"/>
              <a:t>Once the agents are installed, the final deployment step is to configure the VM insights solution on the Log Analytics workspace. This is straightforward from the VM Insights blade in Azure Monitor; it can also be automated via a template.</a:t>
            </a:r>
          </a:p>
          <a:p>
            <a:endParaRPr lang="en-US" dirty="0"/>
          </a:p>
          <a:p>
            <a:r>
              <a:rPr lang="en-US" dirty="0"/>
              <a:t>Once data is gathered to Log Analytics, it can be used for a wide variety of monitoring scenarios. Azure monitor for VMs includes a number of pre-defined reports, such as 'top N' reports by various metrics such as CPU, memory and disk. The default views, as with Update Management, support a single workspace and therefore will be scoped to a single customer.</a:t>
            </a:r>
          </a:p>
          <a:p>
            <a:endParaRPr lang="en-US" dirty="0"/>
          </a:p>
          <a:p>
            <a:r>
              <a:rPr lang="en-US" dirty="0"/>
              <a:t>However, CCS can also build their own dashboards and charts using Azure Monitor Workbooks and their own Log Analytics queries (the default workbook queries could be a starting point). By using custom queries, CCS can create cross-workspace queries, enabling reports that span multiple customers. Azure Lighthouse plays a critical role here, providing access to workspaces from multiple customers from within the CCS tenant.</a:t>
            </a:r>
          </a:p>
          <a:p>
            <a:endParaRPr lang="en-US" dirty="0"/>
          </a:p>
          <a:p>
            <a:r>
              <a:rPr lang="en-US" dirty="0"/>
              <a:t>This enables CCS to break out of the 'per-customer' operations model and operate much more efficiently.</a:t>
            </a:r>
          </a:p>
          <a:p>
            <a:endParaRPr lang="en-US" dirty="0"/>
          </a:p>
          <a:p>
            <a:r>
              <a:rPr lang="en-US" dirty="0"/>
              <a:t>Unfortunately, there is a limit of 100 workspaces in any single Log Analytics query, so CCS will not be able to scale to all customers in a single dashboard. However, they would be able to consolidate into a small collection of dashboards, each for a group of customers.</a:t>
            </a:r>
          </a:p>
          <a:p>
            <a:endParaRPr lang="en-US" dirty="0"/>
          </a:p>
          <a:p>
            <a:r>
              <a:rPr lang="en-US" dirty="0"/>
              <a:t>Log-based and metric-based alerts can be implemented using Azure Alerts. There is no need for cross-workspace queries in this case. Instead, the alert deployment should be automated using Azure Resource Manager templates, and rolled out across each customer.</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31095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provides a platform for automating Azure resource management tasks, as well as other administration tasks.</a:t>
            </a:r>
          </a:p>
          <a:p>
            <a:endParaRPr lang="en-US" dirty="0"/>
          </a:p>
          <a:p>
            <a:r>
              <a:rPr lang="en-US" dirty="0"/>
              <a:t>Automation can be extended to run outside of Azure using Hybrid Runbook Workers. These are servers deployed into the customer environment and used to execute automation runbooks. They provide access to on-premises servers and avoid the usage restrictions on Azure sandbox execution environments.</a:t>
            </a:r>
          </a:p>
          <a:p>
            <a:endParaRPr lang="en-US" dirty="0"/>
          </a:p>
          <a:p>
            <a:r>
              <a:rPr lang="en-US" dirty="0"/>
              <a:t>Automation can manage Azure resources, using Azure PowerShell. This supports all resource configuration options such as VM resize, disk encryption, and network changes.</a:t>
            </a:r>
          </a:p>
          <a:p>
            <a:endParaRPr lang="en-US" dirty="0"/>
          </a:p>
          <a:p>
            <a:r>
              <a:rPr lang="en-US" dirty="0"/>
              <a:t>Automation can also execute scripts within Azure VMs, by calling the 'Run Command' VM feature. This allows the automation to specify a separate PowerShell (Windows) or Shell (Linux) script and execute it within the VM. These scripts can execute arbitrary tasks such as software installation, or changing passwords. The maximum script duration is 90 minutes.</a:t>
            </a:r>
          </a:p>
          <a:p>
            <a:endParaRPr lang="en-US" dirty="0"/>
          </a:p>
          <a:p>
            <a:r>
              <a:rPr lang="en-US" dirty="0"/>
              <a:t>For non-Azure servers, the Hybrid Runbook Worker can execute automation runbooks, and through these can remotely administer the on-premises servers. Workers should be configured in each CCS data center. Workers can also be used to remote-execute scripts on Azure VMs without using the Run Command feature.</a:t>
            </a:r>
          </a:p>
          <a:p>
            <a:endParaRPr lang="en-US" dirty="0"/>
          </a:p>
          <a:p>
            <a:r>
              <a:rPr lang="en-US" dirty="0"/>
              <a:t>Within Azure Automation, the output of each job (script execution) can be reviewed, together with details of any error output or exceptions. When using the Run Command feature, the script output is limited to the last 4,096 characters, which should be sufficient to determine success or failure.</a:t>
            </a:r>
          </a:p>
          <a:p>
            <a:endParaRPr lang="en-US" dirty="0"/>
          </a:p>
          <a:p>
            <a:r>
              <a:rPr lang="en-US" dirty="0"/>
              <a:t>To protect CCS IP, the automation account for the runbooks can be located in a CCS-owned subscription. It can access the customer subscriptions using Azure Lighthouse (the Service Principal account associated with the Automation Account must be included in the Lighthouse RBAC configuration). The customers will have no visibility into the automation account or runbooks, protecting CCS IP.</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91286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PaaS service, Web Apps have different monitoring needs than IaaS services, and provides several integrated approaches for monitoring implementation.</a:t>
            </a:r>
          </a:p>
          <a:p>
            <a:endParaRPr lang="en-US" dirty="0"/>
          </a:p>
          <a:p>
            <a:r>
              <a:rPr lang="en-US" dirty="0"/>
              <a:t>Azure Web Apps has built-in support for a wide range of common metrics. Some of these are platform metrics, such as memory consumed and percentage file system used. While Web Apps are a platform service, you are still responsible for choosing the correct instance size and these metrics can be helpful when making that choice. Other metrics reflect application performance, such as response latency or 4xx response count. For a full list, see [https://docs.microsoft.com/azure/app-service/web-sites-monitor#understand-metrics]. These metrics can be used for dashboards and alerts (for example, alerting on a rise in 4xx responses, or latency).</a:t>
            </a:r>
          </a:p>
          <a:p>
            <a:endParaRPr lang="en-US" dirty="0"/>
          </a:p>
          <a:p>
            <a:r>
              <a:rPr lang="en-US" dirty="0"/>
              <a:t>Azure Web Apps also supports integrated logging, </a:t>
            </a:r>
            <a:r>
              <a:rPr lang="en-US" dirty="0" err="1"/>
              <a:t>wth</a:t>
            </a:r>
            <a:r>
              <a:rPr lang="en-US" dirty="0"/>
              <a:t> 5 types of logs supported: application logs, web server logs, error logs, failed request tracing, and deployment logs. Full details are at [https://docs.microsoft.com/azure/app-service/troubleshoot-diagnostic-logs]. These logs can be used for in-depth investigation of issues.</a:t>
            </a:r>
          </a:p>
          <a:p>
            <a:endParaRPr lang="en-US" dirty="0"/>
          </a:p>
          <a:p>
            <a:r>
              <a:rPr lang="en-US" dirty="0"/>
              <a:t>In addition, Web Apps can be integrated with Application Insights (see [https://docs.microsoft.com/azure/azure-monitor/app/app-insights-overview]), for more detailed diagnostics. For example, for Application Insights provides distributed tracing of calls for microservices-based applications.</a:t>
            </a:r>
          </a:p>
          <a:p>
            <a:endParaRPr lang="en-US" dirty="0"/>
          </a:p>
          <a:p>
            <a:r>
              <a:rPr lang="en-US" dirty="0"/>
              <a:t>The basic level of monitoring in Application Insights is agent-based monitoring. This is only available for .NET and .NET Core applications. It is fully integrated into the App Service and can simply be enabled from the Azure portal.</a:t>
            </a:r>
          </a:p>
          <a:p>
            <a:endParaRPr lang="en-US" dirty="0"/>
          </a:p>
          <a:p>
            <a:r>
              <a:rPr lang="en-US" dirty="0"/>
              <a:t>For more advanced monitoring, or for other platforms, the application can be instrumented by installing the Application Insights SDK. This approach also supports custom metrics and events, use of which enables monitoring to be extended to Linux-based workloads.</a:t>
            </a:r>
          </a:p>
          <a:p>
            <a:endParaRPr lang="en-US" dirty="0"/>
          </a:p>
          <a:p>
            <a:r>
              <a:rPr lang="en-US" dirty="0"/>
              <a:t>To gain more insight into the end customer experience, web applications can be instrumented with the Application Insights JavaScript SDK. This gives detailed data on the client-side user experience such as page load times.</a:t>
            </a:r>
          </a:p>
          <a:p>
            <a:endParaRPr lang="en-US" dirty="0"/>
          </a:p>
          <a:p>
            <a:r>
              <a:rPr lang="en-US" dirty="0"/>
              <a:t>Azure SQL Database is also a platform services, and supports a range of appropriate monitoring features. As a starting point, there are a range of metrics which can be viewed in Azure Data Studio or SQL Server Management Studio.</a:t>
            </a:r>
          </a:p>
          <a:p>
            <a:endParaRPr lang="en-US" dirty="0"/>
          </a:p>
          <a:p>
            <a:r>
              <a:rPr lang="en-US" dirty="0"/>
              <a:t>For in-depth monitoring, metrics and logs can be exported to a Log Analytics workspace, and analyzed using Azure SQL Analytics (see [https://docs.microsoft.com/azure/azure-monitor/insights/azure-sql]). This approach only supports SQL Database and SQL Database managed instances, not SQL Server on-premises or in Azure virtual machines. It can scale to multiple databases, but is limited to a single Log Analytics workspace. As with the VM Insights solution CCS will need to use a separate report per customer or build their own cross-workspace queries.</a:t>
            </a:r>
          </a:p>
          <a:p>
            <a:endParaRPr lang="en-US" dirty="0"/>
          </a:p>
          <a:p>
            <a:r>
              <a:rPr lang="en-US" dirty="0"/>
              <a:t>To help tune your database, Database Advisors provides recommendations and automatic tuning options to improve performance. The SQL Intelligent Insights solution compares database performance from the past hour with the past week using AI. This enables proactive maintenance, early detection of degradation, and tailored performance improvements.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46755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PaaS service, Web Apps have different monitoring needs than IaaS services, and provides several integrated approaches for monitoring implementation.</a:t>
            </a:r>
          </a:p>
          <a:p>
            <a:endParaRPr lang="en-US" dirty="0"/>
          </a:p>
          <a:p>
            <a:r>
              <a:rPr lang="en-US" dirty="0"/>
              <a:t>Azure Web Apps has built-in support for a wide range of common metrics. Some of these are platform metrics, such as memory consumed and percentage file system used. While Web Apps are a platform service, you are still responsible for choosing the correct instance size and these metrics can be helpful when making that choice. Other metrics reflect application performance, such as response latency or 4xx response count. For a full list, see [https://docs.microsoft.com/azure/app-service/web-sites-monitor#understand-metrics]. These metrics can be used for dashboards and alerts (for example, alerting on a rise in 4xx responses, or latency).</a:t>
            </a:r>
          </a:p>
          <a:p>
            <a:endParaRPr lang="en-US" dirty="0"/>
          </a:p>
          <a:p>
            <a:r>
              <a:rPr lang="en-US" dirty="0"/>
              <a:t>Azure Web Apps also supports integrated logging, </a:t>
            </a:r>
            <a:r>
              <a:rPr lang="en-US" dirty="0" err="1"/>
              <a:t>wth</a:t>
            </a:r>
            <a:r>
              <a:rPr lang="en-US" dirty="0"/>
              <a:t> 5 types of logs supported: application logs, web server logs, error logs, failed request tracing, and deployment logs. Full details are at [https://docs.microsoft.com/azure/app-service/troubleshoot-diagnostic-logs]. These logs can be used for in-depth investigation of issues.</a:t>
            </a:r>
          </a:p>
          <a:p>
            <a:endParaRPr lang="en-US" dirty="0"/>
          </a:p>
          <a:p>
            <a:r>
              <a:rPr lang="en-US" dirty="0"/>
              <a:t>In addition, Web Apps can be integrated with Application Insights (see [https://docs.microsoft.com/azure/azure-monitor/app/app-insights-overview]), for more detailed diagnostics. For example, for Application Insights provides distributed tracing of calls for microservices-based applications.</a:t>
            </a:r>
          </a:p>
          <a:p>
            <a:endParaRPr lang="en-US" dirty="0"/>
          </a:p>
          <a:p>
            <a:r>
              <a:rPr lang="en-US" dirty="0"/>
              <a:t>The basic level of monitoring in Application Insights is agent-based monitoring. This is only available for .NET and .NET Core applications. It is fully integrated into the App Service and can simply be enabled from the Azure portal.</a:t>
            </a:r>
          </a:p>
          <a:p>
            <a:endParaRPr lang="en-US" dirty="0"/>
          </a:p>
          <a:p>
            <a:r>
              <a:rPr lang="en-US" dirty="0"/>
              <a:t>For more advanced monitoring, or for other platforms, the application can be instrumented by installing the Application Insights SDK. This approach also supports custom metrics and events, use of which enables monitoring to be extended to Linux-based workloads.</a:t>
            </a:r>
          </a:p>
          <a:p>
            <a:endParaRPr lang="en-US" dirty="0"/>
          </a:p>
          <a:p>
            <a:r>
              <a:rPr lang="en-US" dirty="0"/>
              <a:t>To gain more insight into the end customer experience, web applications can be instrumented with the Application Insights JavaScript SDK. This gives detailed data on the client-side user experience such as page load times.</a:t>
            </a:r>
          </a:p>
          <a:p>
            <a:endParaRPr lang="en-US" dirty="0"/>
          </a:p>
          <a:p>
            <a:r>
              <a:rPr lang="en-US" dirty="0"/>
              <a:t>Azure SQL Database is also a platform services, and supports a range of appropriate monitoring features. As a starting point, there are a range of metrics which can be viewed in Azure Data Studio or SQL Server Management Studio.</a:t>
            </a:r>
          </a:p>
          <a:p>
            <a:endParaRPr lang="en-US" dirty="0"/>
          </a:p>
          <a:p>
            <a:r>
              <a:rPr lang="en-US" dirty="0"/>
              <a:t>For in-depth monitoring, metrics and logs can be exported to a Log Analytics workspace, and analyzed using Azure SQL Analytics (see [https://docs.microsoft.com/azure/azure-monitor/insights/azure-sql]). This approach only supports SQL Database and SQL Database managed instances, not SQL Server on-premises or in Azure virtual machines. It can scale to multiple databases, but is limited to a single Log Analytics workspace. As with the VM Insights solution CCS will need to use a separate report per customer or build their own cross-workspace queries.</a:t>
            </a:r>
          </a:p>
          <a:p>
            <a:endParaRPr lang="en-US" dirty="0"/>
          </a:p>
          <a:p>
            <a:r>
              <a:rPr lang="en-US" dirty="0"/>
              <a:t>To help tune your database, Database Advisors provides recommendations and automatic tuning options to improve performance. The SQL Intelligent Insights solution compares database performance from the past hour with the past week using AI. This enables proactive maintenance, early detection of degradation, and tailored performance improvements.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21275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of Azure VMs can be audited using VM guest policy.  This allows policies to be deployed to an agent running in the VM, and policy compliance reported back through the Azure portal.</a:t>
            </a:r>
          </a:p>
          <a:p>
            <a:endParaRPr lang="en-US" dirty="0"/>
          </a:p>
          <a:p>
            <a:r>
              <a:rPr lang="en-US" dirty="0"/>
              <a:t>A range of built-in policies is available. For Windows VMs, these include checks on time zone, certificates, local administrators, password complexity, installed software, and more. For Linux VMs the range is more limited, but still include password and installed software policies.</a:t>
            </a:r>
          </a:p>
          <a:p>
            <a:endParaRPr lang="en-US" dirty="0"/>
          </a:p>
          <a:p>
            <a:r>
              <a:rPr lang="en-US" dirty="0"/>
              <a:t>You can also build custom guest policies, for both Windows and Linux. These allow CCS to extend the guest policy solution to address any new or existing scenarios not met by the built-in policies. See [https://docs.microsoft.com/azure/governance/policy/how-to/guest-configuration-create and https://docs.microsoft.com/azure/governance/policy/how-to/guest-configuration-create-linux] for details.</a:t>
            </a:r>
          </a:p>
          <a:p>
            <a:endParaRPr lang="en-US" dirty="0"/>
          </a:p>
          <a:p>
            <a:r>
              <a:rPr lang="en-US" dirty="0"/>
              <a:t>This solution can also be extended to on-premises servers using Azure Arc. By installing the Azure Connected Machine agent on on-premises servers, they can be registered as a resource in Azure. This allows VM guest policy to be applied to non-Azure servers, surfacing non-compliance in the same compliance report as the Azure VMs.</a:t>
            </a:r>
          </a:p>
          <a:p>
            <a:endParaRPr lang="en-US" dirty="0"/>
          </a:p>
          <a:p>
            <a:r>
              <a:rPr lang="en-US" dirty="0"/>
              <a:t>VM guest policy only detects issues, it does not fix them. Remediation can be achieved manually or through Azure Automation (see earlier).</a:t>
            </a:r>
          </a:p>
          <a:p>
            <a:endParaRPr lang="en-US" dirty="0"/>
          </a:p>
          <a:p>
            <a:r>
              <a:rPr lang="en-US" dirty="0"/>
              <a:t>Azure Lighthouse does not support Management Groups. As such, the VM guest policy will have to be assigned to each customer subscription separately. This can be automated through Azure Automation. Automation is strongly recommended to enable both consistent deployment and streamlining of future updates. A separate policy assignment means there will be separate compliance reports. For an aggregated report, CCS will need to query the compliance of each policy assignment using the Azure APIs/SDKs, and pool the results.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762104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Cost Management is an out-of-the-box cost management solution for Azure. It supports all of the features listed - cost analysis (including segmentation), forecasts, recommendations (shared with Azure Advisor) and alerts.</a:t>
            </a:r>
          </a:p>
          <a:p>
            <a:endParaRPr lang="en-US" dirty="0"/>
          </a:p>
          <a:p>
            <a:r>
              <a:rPr lang="en-US" dirty="0"/>
              <a:t>Alerts can only be configured on cumulative spend (for the month, quarter or year), not daily spend. This makes it hard to alert quickly on a sudden spike in spend which may yet fall below the monthly budget. To mitigate, it's a good idea to review the daily costs report regularly. You can also configure a daily export to a storage account, and use Azure Automation to implement your own daily cost alerts. This approach also scales to multiple customers.</a:t>
            </a:r>
          </a:p>
          <a:p>
            <a:endParaRPr lang="en-US" dirty="0"/>
          </a:p>
          <a:p>
            <a:r>
              <a:rPr lang="en-US" dirty="0"/>
              <a:t>For CSP customers, Azure Cost Management requires that the customer has signed the Microsoft Customer Agreement and purchased an Azure Plan. Cost visibility must be enabled by the partner (CCS) for each customer tenant. CSP customers see costs computed at the Azure pay-as-you-go rates.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049593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Cloud Services (CCS) is a Microsoft Partner providing a broad portfolio of cloud-focused IT solutions to its customers.</a:t>
            </a:r>
          </a:p>
          <a:p>
            <a:endParaRPr lang="en-US" dirty="0"/>
          </a:p>
          <a:p>
            <a:r>
              <a:rPr lang="en-US" dirty="0"/>
              <a:t>CCS was founded in Atlanta in 1998, originally as Contoso IT Services. The original business successfully rode the dot-com bubble, creating and hosting web sites as customers established their on-line presence. The hosting side of the business grew into a substantial managed services business, with CCS building hosting facilities in Atlanta, New York, Denver and San Jose.</a:t>
            </a:r>
          </a:p>
          <a:p>
            <a:endParaRPr lang="en-US" dirty="0"/>
          </a:p>
          <a:p>
            <a:r>
              <a:rPr lang="en-US" dirty="0"/>
              <a:t>The CEO of CCS, Jack Walsh, was quick to recognize that the dawn of the cloud era would transform his industry. In 2015 he re-branded the company as Contoso Cloud Services and set in place a new business strategy offering cloud-based and hybrid cloud services. Given CCS’s long history as a Microsoft partner, Microsoft Azure was the natural choice as preferred public cloud provider.</a:t>
            </a:r>
          </a:p>
          <a:p>
            <a:endParaRPr lang="en-US" dirty="0"/>
          </a:p>
          <a:p>
            <a:r>
              <a:rPr lang="en-US" dirty="0"/>
              <a:t>CCS has built a broad base of around 600 managed services customers, mostly medium-sized and large businesses. More recently CCS has also acquired a handful of enterprise customers, reflecting the company’s ongoing growth and success.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06703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Most of the solutions proposed can be implemented in the customer's Azure subscription, then accessed by CCS via Azure Lighthouse.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largest cost driver is data storage is Log Analytics, which is always placed in the customer subscriptions. These costs can also be reduced by using capacity reservations.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only exception is the use of Azure Automation to automate previously manual administrative tasks. This is placed in a CCS subscription to provide access across customers (via Lighthouse) and protect CCS IP. These costs will need to be either absorbed or cross-charged to the customers based on 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68844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Most of the solutions proposed can be implemented in the customer's Azure subscription, then accessed by CCS via Azure Lighthouse.</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The largest cost driver is data storage is Log Analytics, which is always placed in the customer subscriptions. These costs can also be reduced by using capacity reservations.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 only exception is the use of Azure Automation to automate previously manual administrative tasks. This is placed in a CCS subscription to provide access across customers (via Lighthouse) and protect CCS IP. These costs will need to be either absorbed or cross-charged to the customers based on 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898339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Cost is a concern. As well as being cost-efficient, CCS prefer solutions that keep any costs associated with managing a customer solution within the customer subscription, rather than centralizing management costs into a CCS subscription and then having to apportion across customers.</a:t>
            </a:r>
          </a:p>
          <a:p>
            <a:endParaRPr lang="en-US" dirty="0"/>
          </a:p>
          <a:p>
            <a:r>
              <a:rPr lang="en-US" dirty="0"/>
              <a:t>2.  CCS are finding that their new enterprise customers are more demanding regarding security and compliance. How can CCS demonstrate their services meet enterprise standards for secure operations?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835638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Access to customer subscriptions by CCS staff is secured as follows:</a:t>
            </a:r>
          </a:p>
          <a:p>
            <a:r>
              <a:rPr lang="en-US" sz="882" b="0" kern="1200" dirty="0">
                <a:solidFill>
                  <a:schemeClr val="tx1"/>
                </a:solidFill>
                <a:effectLst/>
                <a:latin typeface="Segoe UI" panose="020B0502040204020203" pitchFamily="34" charset="0"/>
                <a:ea typeface="+mn-ea"/>
                <a:cs typeface="+mn-cs"/>
              </a:rPr>
              <a:t>    - Azure Lighthouse limits the permissions granted to CCS staff to specific roles which are reviewed by the customer in advance</a:t>
            </a:r>
          </a:p>
          <a:p>
            <a:r>
              <a:rPr lang="en-US" sz="882" b="0" kern="1200" dirty="0">
                <a:solidFill>
                  <a:schemeClr val="tx1"/>
                </a:solidFill>
                <a:effectLst/>
                <a:latin typeface="Segoe UI" panose="020B0502040204020203" pitchFamily="34" charset="0"/>
                <a:ea typeface="+mn-ea"/>
                <a:cs typeface="+mn-cs"/>
              </a:rPr>
              <a:t>    - Azure AD multi-factor authentication can be used by CCS to secure staff accounts against compromise</a:t>
            </a:r>
          </a:p>
          <a:p>
            <a:r>
              <a:rPr lang="en-US" sz="882" b="0" kern="1200" dirty="0">
                <a:solidFill>
                  <a:schemeClr val="tx1"/>
                </a:solidFill>
                <a:effectLst/>
                <a:latin typeface="Segoe UI" panose="020B0502040204020203" pitchFamily="34" charset="0"/>
                <a:ea typeface="+mn-ea"/>
                <a:cs typeface="+mn-cs"/>
              </a:rPr>
              <a:t>    - Additional AAD features, such as Privileged Identity Management, can secure accounts in AAD used for CCS staff administration</a:t>
            </a:r>
          </a:p>
          <a:p>
            <a:r>
              <a:rPr lang="en-US" sz="882" b="0" kern="1200" dirty="0">
                <a:solidFill>
                  <a:schemeClr val="tx1"/>
                </a:solidFill>
                <a:effectLst/>
                <a:latin typeface="Segoe UI" panose="020B0502040204020203" pitchFamily="34" charset="0"/>
                <a:ea typeface="+mn-ea"/>
                <a:cs typeface="+mn-cs"/>
              </a:rPr>
              <a:t>    - Azure Policy can be used to control permitted activities, and applies equally to customers and CCS staff accessing customer </a:t>
            </a:r>
            <a:r>
              <a:rPr lang="en-US" sz="882" b="0" kern="1200" dirty="0" err="1">
                <a:solidFill>
                  <a:schemeClr val="tx1"/>
                </a:solidFill>
                <a:effectLst/>
                <a:latin typeface="Segoe UI" panose="020B0502040204020203" pitchFamily="34" charset="0"/>
                <a:ea typeface="+mn-ea"/>
                <a:cs typeface="+mn-cs"/>
              </a:rPr>
              <a:t>subscritions</a:t>
            </a:r>
            <a:r>
              <a:rPr lang="en-US" sz="882" b="0" kern="1200" dirty="0">
                <a:solidFill>
                  <a:schemeClr val="tx1"/>
                </a:solidFill>
                <a:effectLst/>
                <a:latin typeface="Segoe UI" panose="020B0502040204020203" pitchFamily="34" charset="0"/>
                <a:ea typeface="+mn-ea"/>
                <a:cs typeface="+mn-cs"/>
              </a:rPr>
              <a:t> via Lighthouse</a:t>
            </a:r>
          </a:p>
          <a:p>
            <a:r>
              <a:rPr lang="en-US" sz="882" b="0" kern="1200" dirty="0">
                <a:solidFill>
                  <a:schemeClr val="tx1"/>
                </a:solidFill>
                <a:effectLst/>
                <a:latin typeface="Segoe UI" panose="020B0502040204020203" pitchFamily="34" charset="0"/>
                <a:ea typeface="+mn-ea"/>
                <a:cs typeface="+mn-cs"/>
              </a:rPr>
              <a:t>    - The Azure Activity Log records all operations, including CCS operations on customer subscriptions using Azure Lighthouse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308051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95080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3:17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3:17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6735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3:17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00781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3:17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68286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CCS portfolio of managed customer applications comprises:</a:t>
            </a:r>
          </a:p>
          <a:p>
            <a:r>
              <a:rPr lang="en-US" dirty="0"/>
              <a:t>-   Legacy on-premises applications hosted in CCS’s four datacenters. The strategy is to migrate these solutions to cloud-based alternatives as hardware ages, and eventually to reduce the </a:t>
            </a:r>
            <a:r>
              <a:rPr lang="en-US" dirty="0" err="1"/>
              <a:t>datacentre</a:t>
            </a:r>
            <a:r>
              <a:rPr lang="en-US" dirty="0"/>
              <a:t> footprint from 4 sites to 2.</a:t>
            </a:r>
          </a:p>
          <a:p>
            <a:r>
              <a:rPr lang="en-US" dirty="0"/>
              <a:t>-   Hybrid solutions, using an 200Mbps ExpressRoute connection supplied by the existing CCS WAN provider</a:t>
            </a:r>
          </a:p>
          <a:p>
            <a:r>
              <a:rPr lang="en-US" dirty="0"/>
              <a:t>-   Cloud-only customer solutions. These comprise both IaaS solutions (mostly arising from lift-and-shift migrations) and a smaller but growing portfolio of modernized PaaS-based applications.</a:t>
            </a:r>
          </a:p>
          <a:p>
            <a:endParaRPr lang="en-US" dirty="0"/>
          </a:p>
          <a:p>
            <a:r>
              <a:rPr lang="en-US" dirty="0"/>
              <a:t>CCS is a direct CSP. CSP Azure subscriptions are used by most customers. However, some customers are using pay-as-you-go subscriptions which they acquired before engaging CCS, and their enterprise customers use EA subscriptions.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2780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of Cloud Operations for Contoso Cloud Services, you are responsible for keeping all your in-house and customer managed services healthy, secure and available 100% of the time. As your cloud business grows, you need to scale your operations activities accordingly—but you can only use the resources your already have.</a:t>
            </a:r>
          </a:p>
          <a:p>
            <a:endParaRPr lang="en-US" dirty="0"/>
          </a:p>
          <a:p>
            <a:r>
              <a:rPr lang="en-US" dirty="0"/>
              <a:t>Currently, your team manages each customer and application individually--so as the number of customers and applications grows, so does your workload. Pretty soon, the team aren't going to be able to cope. The only solution is to improve your teams' efficiency.</a:t>
            </a:r>
          </a:p>
          <a:p>
            <a:endParaRPr lang="en-US" dirty="0"/>
          </a:p>
          <a:p>
            <a:r>
              <a:rPr lang="en-US" dirty="0"/>
              <a:t>Your challenge is to redesign your operations processes for horizontal scale. You need to create efficient processes that enable your team to deliver core operations scenarios—such as health alerts, dashboards, backup and patching—across your growing customer base.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92282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customer subscriptions uses a combination of CSP ‘Admin On Behalf Of’ (AOBO) and AAD B2B Collaboration. Managing access as team members change is a challenge, and some enterprise customers are disgruntled at the overhead on their side of managing changes to B2B guest accounts. CCS need a solution that provides access to customer subscriptions without undue customer overhead, full transparency, and fine-grained access control.</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73480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part of CCS’s offerings is backup management. CCS uses Azure Backup for backup of both on-premises and cloud-based servers and databases. Backup monitoring and management is a growing time sink for the operations team. In a recent incident it was found that backup jobs had been failing on one customer application for the past 2 months. Alerts had failed due to a missing diagnostics logging configuration. No one knows how many other applications are similarly affected. CCS need a scalable and reliable backup monitoring solution.</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93111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CCS are using System Center for patch management for both on-premises and cloud-based servers. Their goal is to deprecate System Center in </a:t>
            </a:r>
            <a:r>
              <a:rPr lang="en-US" dirty="0" err="1"/>
              <a:t>favour</a:t>
            </a:r>
            <a:r>
              <a:rPr lang="en-US" dirty="0"/>
              <a:t> of a cloud-based alternative. This must provide comprehensive coverage across their entire server estate (on-premises/cloud, Linux/Windows).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5390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CCS are managing a large number of VMs across their customer subscriptions. VM diagnostics and monitoring has been configured for each application over time, using a variety of approaches. These include Azure metrics, diagnostics storage accounts, and Log Analytics. CCS would like to settle on a unified approach to server monitoring across their entire estate, including on-premises machines.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49978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Managing and Monitoring Azure Workloads</a:t>
            </a:r>
          </a:p>
        </p:txBody>
      </p:sp>
      <p:sp>
        <p:nvSpPr>
          <p:cNvPr id="5" name="Text Placeholder 4"/>
          <p:cNvSpPr>
            <a:spLocks noGrp="1"/>
          </p:cNvSpPr>
          <p:nvPr>
            <p:ph type="body" sz="quarter" idx="12"/>
          </p:nvPr>
        </p:nvSpPr>
        <p:spPr>
          <a:xfrm>
            <a:off x="582042" y="3962400"/>
            <a:ext cx="4164583" cy="677108"/>
          </a:xfrm>
        </p:spPr>
        <p:txBody>
          <a:bodyPr/>
          <a:lstStyle/>
          <a:p>
            <a:r>
              <a:rPr lang="en-US" dirty="0"/>
              <a:t>Whiteboard Design Session</a:t>
            </a:r>
          </a:p>
          <a:p>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D765-9051-47C8-9224-8F4E20F4455E}"/>
              </a:ext>
            </a:extLst>
          </p:cNvPr>
          <p:cNvSpPr>
            <a:spLocks noGrp="1"/>
          </p:cNvSpPr>
          <p:nvPr>
            <p:ph type="title"/>
          </p:nvPr>
        </p:nvSpPr>
        <p:spPr/>
        <p:txBody>
          <a:bodyPr/>
          <a:lstStyle/>
          <a:p>
            <a:r>
              <a:rPr lang="en-IE" dirty="0"/>
              <a:t>Customer needs – Patch management</a:t>
            </a:r>
          </a:p>
        </p:txBody>
      </p:sp>
      <p:sp>
        <p:nvSpPr>
          <p:cNvPr id="3" name="Content Placeholder 2">
            <a:extLst>
              <a:ext uri="{FF2B5EF4-FFF2-40B4-BE49-F238E27FC236}">
                <a16:creationId xmlns:a16="http://schemas.microsoft.com/office/drawing/2014/main" id="{D2C7515D-0A3D-41A9-9013-3F1FCECDE942}"/>
              </a:ext>
            </a:extLst>
          </p:cNvPr>
          <p:cNvSpPr>
            <a:spLocks noGrp="1"/>
          </p:cNvSpPr>
          <p:nvPr>
            <p:ph sz="quarter" idx="10"/>
          </p:nvPr>
        </p:nvSpPr>
        <p:spPr>
          <a:xfrm>
            <a:off x="584200" y="1435100"/>
            <a:ext cx="11018838" cy="2843855"/>
          </a:xfrm>
        </p:spPr>
        <p:txBody>
          <a:bodyPr/>
          <a:lstStyle/>
          <a:p>
            <a:pPr marL="457200" indent="-457200">
              <a:buFont typeface="Arial" panose="020B0604020202020204" pitchFamily="34" charset="0"/>
              <a:buChar char="•"/>
            </a:pPr>
            <a:r>
              <a:rPr lang="en-US" dirty="0"/>
              <a:t>Goal is to deprecate System Center in favor of a cloud-based alternative</a:t>
            </a:r>
          </a:p>
          <a:p>
            <a:pPr marL="457200" indent="-457200">
              <a:buFont typeface="Arial" panose="020B0604020202020204" pitchFamily="34" charset="0"/>
              <a:buChar char="•"/>
            </a:pPr>
            <a:r>
              <a:rPr lang="en-US" dirty="0"/>
              <a:t>Comprehensive coverage needed across their entire server estate – on-premises and cloud, Linux and Windows</a:t>
            </a:r>
          </a:p>
          <a:p>
            <a:pPr marL="457200" indent="-457200">
              <a:buFont typeface="Arial" panose="020B0604020202020204" pitchFamily="34" charset="0"/>
              <a:buChar char="•"/>
            </a:pPr>
            <a:r>
              <a:rPr lang="en-US" dirty="0"/>
              <a:t>Multi-tenant scale</a:t>
            </a:r>
          </a:p>
          <a:p>
            <a:endParaRPr lang="en-IE" dirty="0"/>
          </a:p>
        </p:txBody>
      </p:sp>
    </p:spTree>
    <p:extLst>
      <p:ext uri="{BB962C8B-B14F-4D97-AF65-F5344CB8AC3E}">
        <p14:creationId xmlns:p14="http://schemas.microsoft.com/office/powerpoint/2010/main" val="17262698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2FF2-61C1-455C-9104-512AD10EDB35}"/>
              </a:ext>
            </a:extLst>
          </p:cNvPr>
          <p:cNvSpPr>
            <a:spLocks noGrp="1"/>
          </p:cNvSpPr>
          <p:nvPr>
            <p:ph type="title"/>
          </p:nvPr>
        </p:nvSpPr>
        <p:spPr/>
        <p:txBody>
          <a:bodyPr/>
          <a:lstStyle/>
          <a:p>
            <a:r>
              <a:rPr lang="en-IE" dirty="0"/>
              <a:t>Customer needs – VM and server monitoring</a:t>
            </a:r>
          </a:p>
        </p:txBody>
      </p:sp>
      <p:sp>
        <p:nvSpPr>
          <p:cNvPr id="3" name="Content Placeholder 2">
            <a:extLst>
              <a:ext uri="{FF2B5EF4-FFF2-40B4-BE49-F238E27FC236}">
                <a16:creationId xmlns:a16="http://schemas.microsoft.com/office/drawing/2014/main" id="{D2CF1ECC-BAC7-4576-9F17-5D9ED0D0E789}"/>
              </a:ext>
            </a:extLst>
          </p:cNvPr>
          <p:cNvSpPr>
            <a:spLocks noGrp="1"/>
          </p:cNvSpPr>
          <p:nvPr>
            <p:ph sz="quarter" idx="10"/>
          </p:nvPr>
        </p:nvSpPr>
        <p:spPr>
          <a:xfrm>
            <a:off x="584200" y="1435100"/>
            <a:ext cx="11018838" cy="3274743"/>
          </a:xfrm>
        </p:spPr>
        <p:txBody>
          <a:bodyPr/>
          <a:lstStyle/>
          <a:p>
            <a:pPr marL="457200" indent="-457200">
              <a:buFont typeface="Arial" panose="020B0604020202020204" pitchFamily="34" charset="0"/>
              <a:buChar char="•"/>
            </a:pPr>
            <a:r>
              <a:rPr lang="en-US" dirty="0"/>
              <a:t>Managing a large number of VMs across their customer subscriptions</a:t>
            </a:r>
          </a:p>
          <a:p>
            <a:pPr marL="457200" indent="-457200">
              <a:buFont typeface="Arial" panose="020B0604020202020204" pitchFamily="34" charset="0"/>
              <a:buChar char="•"/>
            </a:pPr>
            <a:r>
              <a:rPr lang="en-US" dirty="0"/>
              <a:t>VM diagnostics and monitoring has been configured for each application over time, using a variety of approaches</a:t>
            </a:r>
          </a:p>
          <a:p>
            <a:pPr marL="457200" indent="-457200">
              <a:buFont typeface="Arial" panose="020B0604020202020204" pitchFamily="34" charset="0"/>
              <a:buChar char="•"/>
            </a:pPr>
            <a:r>
              <a:rPr lang="en-US" dirty="0"/>
              <a:t>CCS need a unified approach to server monitoring across their entire estate</a:t>
            </a:r>
          </a:p>
          <a:p>
            <a:pPr marL="457200" indent="-457200">
              <a:buFont typeface="Arial" panose="020B0604020202020204" pitchFamily="34" charset="0"/>
              <a:buChar char="•"/>
            </a:pPr>
            <a:r>
              <a:rPr lang="en-US" dirty="0"/>
              <a:t>Must include Azure VMs and on-premises machines</a:t>
            </a:r>
            <a:endParaRPr lang="en-IE" dirty="0"/>
          </a:p>
        </p:txBody>
      </p:sp>
    </p:spTree>
    <p:extLst>
      <p:ext uri="{BB962C8B-B14F-4D97-AF65-F5344CB8AC3E}">
        <p14:creationId xmlns:p14="http://schemas.microsoft.com/office/powerpoint/2010/main" val="20541241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6BF7-128D-4143-889B-A04BF5CDDCE5}"/>
              </a:ext>
            </a:extLst>
          </p:cNvPr>
          <p:cNvSpPr>
            <a:spLocks noGrp="1"/>
          </p:cNvSpPr>
          <p:nvPr>
            <p:ph type="title"/>
          </p:nvPr>
        </p:nvSpPr>
        <p:spPr/>
        <p:txBody>
          <a:bodyPr/>
          <a:lstStyle/>
          <a:p>
            <a:r>
              <a:rPr lang="en-IE" dirty="0"/>
              <a:t>Customer needs – Automation of manual tasks</a:t>
            </a:r>
          </a:p>
        </p:txBody>
      </p:sp>
      <p:sp>
        <p:nvSpPr>
          <p:cNvPr id="3" name="Content Placeholder 2">
            <a:extLst>
              <a:ext uri="{FF2B5EF4-FFF2-40B4-BE49-F238E27FC236}">
                <a16:creationId xmlns:a16="http://schemas.microsoft.com/office/drawing/2014/main" id="{E94A778F-D95B-49D4-9BAA-3C5EF03D0A9E}"/>
              </a:ext>
            </a:extLst>
          </p:cNvPr>
          <p:cNvSpPr>
            <a:spLocks noGrp="1"/>
          </p:cNvSpPr>
          <p:nvPr>
            <p:ph sz="quarter" idx="10"/>
          </p:nvPr>
        </p:nvSpPr>
        <p:spPr>
          <a:xfrm>
            <a:off x="584200" y="1435100"/>
            <a:ext cx="11018838" cy="2757678"/>
          </a:xfrm>
        </p:spPr>
        <p:txBody>
          <a:bodyPr/>
          <a:lstStyle/>
          <a:p>
            <a:pPr marL="457200" indent="-457200">
              <a:buFont typeface="Arial" panose="020B0604020202020204" pitchFamily="34" charset="0"/>
              <a:buChar char="•"/>
            </a:pPr>
            <a:r>
              <a:rPr lang="en-US" dirty="0"/>
              <a:t>Many tasks currently manual</a:t>
            </a:r>
          </a:p>
          <a:p>
            <a:pPr marL="457200" indent="-457200">
              <a:buFont typeface="Arial" panose="020B0604020202020204" pitchFamily="34" charset="0"/>
              <a:buChar char="•"/>
            </a:pPr>
            <a:r>
              <a:rPr lang="en-IE" dirty="0"/>
              <a:t>Examples: </a:t>
            </a:r>
            <a:r>
              <a:rPr lang="en-US" dirty="0"/>
              <a:t>changing the endpoint for a file share, installing a new anti-malware product, rotating passwords, and auditing database accounts</a:t>
            </a:r>
          </a:p>
          <a:p>
            <a:pPr marL="457200" indent="-457200">
              <a:buFont typeface="Arial" panose="020B0604020202020204" pitchFamily="34" charset="0"/>
              <a:buChar char="•"/>
            </a:pPr>
            <a:r>
              <a:rPr lang="en-US" dirty="0"/>
              <a:t>Seeking a general-purpose automation solution – Azure resources, inside VMs, and on-premises</a:t>
            </a:r>
            <a:endParaRPr lang="en-IE" dirty="0"/>
          </a:p>
        </p:txBody>
      </p:sp>
    </p:spTree>
    <p:extLst>
      <p:ext uri="{BB962C8B-B14F-4D97-AF65-F5344CB8AC3E}">
        <p14:creationId xmlns:p14="http://schemas.microsoft.com/office/powerpoint/2010/main" val="5288853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F81-1BBE-4DEC-843B-BEA2C29EA763}"/>
              </a:ext>
            </a:extLst>
          </p:cNvPr>
          <p:cNvSpPr>
            <a:spLocks noGrp="1"/>
          </p:cNvSpPr>
          <p:nvPr>
            <p:ph type="title"/>
          </p:nvPr>
        </p:nvSpPr>
        <p:spPr/>
        <p:txBody>
          <a:bodyPr/>
          <a:lstStyle/>
          <a:p>
            <a:r>
              <a:rPr lang="en-IE" dirty="0"/>
              <a:t>Customer needs – PaaS monitoring</a:t>
            </a:r>
          </a:p>
        </p:txBody>
      </p:sp>
      <p:sp>
        <p:nvSpPr>
          <p:cNvPr id="3" name="Content Placeholder 2">
            <a:extLst>
              <a:ext uri="{FF2B5EF4-FFF2-40B4-BE49-F238E27FC236}">
                <a16:creationId xmlns:a16="http://schemas.microsoft.com/office/drawing/2014/main" id="{F5470375-21A7-4607-A234-6C60A42AC946}"/>
              </a:ext>
            </a:extLst>
          </p:cNvPr>
          <p:cNvSpPr>
            <a:spLocks noGrp="1"/>
          </p:cNvSpPr>
          <p:nvPr>
            <p:ph sz="quarter" idx="10"/>
          </p:nvPr>
        </p:nvSpPr>
        <p:spPr>
          <a:xfrm>
            <a:off x="584200" y="1435100"/>
            <a:ext cx="11018838" cy="1809726"/>
          </a:xfrm>
        </p:spPr>
        <p:txBody>
          <a:bodyPr/>
          <a:lstStyle/>
          <a:p>
            <a:pPr marL="457200" indent="-457200">
              <a:buFont typeface="Arial" panose="020B0604020202020204" pitchFamily="34" charset="0"/>
              <a:buChar char="•"/>
            </a:pPr>
            <a:r>
              <a:rPr lang="en-US" dirty="0"/>
              <a:t>Less experienced with PaaS workloads, unsure what level of monitoring they need</a:t>
            </a:r>
          </a:p>
          <a:p>
            <a:pPr marL="457200" indent="-457200">
              <a:buFont typeface="Arial" panose="020B0604020202020204" pitchFamily="34" charset="0"/>
              <a:buChar char="•"/>
            </a:pPr>
            <a:r>
              <a:rPr lang="en-US" dirty="0"/>
              <a:t>Need to define best practice monitoring and alerting patterns for SQL Database and Web Apps</a:t>
            </a:r>
            <a:endParaRPr lang="en-IE" dirty="0"/>
          </a:p>
        </p:txBody>
      </p:sp>
    </p:spTree>
    <p:extLst>
      <p:ext uri="{BB962C8B-B14F-4D97-AF65-F5344CB8AC3E}">
        <p14:creationId xmlns:p14="http://schemas.microsoft.com/office/powerpoint/2010/main" val="7659586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FB74-462D-4441-A268-6E8FB2AD7704}"/>
              </a:ext>
            </a:extLst>
          </p:cNvPr>
          <p:cNvSpPr>
            <a:spLocks noGrp="1"/>
          </p:cNvSpPr>
          <p:nvPr>
            <p:ph type="title"/>
          </p:nvPr>
        </p:nvSpPr>
        <p:spPr/>
        <p:txBody>
          <a:bodyPr/>
          <a:lstStyle/>
          <a:p>
            <a:r>
              <a:rPr lang="en-IE" dirty="0"/>
              <a:t>Customer needs – VM and server compliance</a:t>
            </a:r>
          </a:p>
        </p:txBody>
      </p:sp>
      <p:sp>
        <p:nvSpPr>
          <p:cNvPr id="3" name="Content Placeholder 2">
            <a:extLst>
              <a:ext uri="{FF2B5EF4-FFF2-40B4-BE49-F238E27FC236}">
                <a16:creationId xmlns:a16="http://schemas.microsoft.com/office/drawing/2014/main" id="{248F870B-ADB9-4544-9837-C887F067BC33}"/>
              </a:ext>
            </a:extLst>
          </p:cNvPr>
          <p:cNvSpPr>
            <a:spLocks noGrp="1"/>
          </p:cNvSpPr>
          <p:nvPr>
            <p:ph sz="quarter" idx="10"/>
          </p:nvPr>
        </p:nvSpPr>
        <p:spPr>
          <a:xfrm>
            <a:off x="584200" y="1435100"/>
            <a:ext cx="11018838" cy="1895904"/>
          </a:xfrm>
        </p:spPr>
        <p:txBody>
          <a:bodyPr/>
          <a:lstStyle/>
          <a:p>
            <a:pPr marL="457200" indent="-457200">
              <a:buFont typeface="Arial" panose="020B0604020202020204" pitchFamily="34" charset="0"/>
              <a:buChar char="•"/>
            </a:pPr>
            <a:r>
              <a:rPr lang="en-US" dirty="0"/>
              <a:t>An internal security audit recently identified several on-premises</a:t>
            </a:r>
            <a:br>
              <a:rPr lang="en-US" dirty="0"/>
            </a:br>
            <a:r>
              <a:rPr lang="en-US" dirty="0"/>
              <a:t>and Azure servers which did not comply with CCS standards</a:t>
            </a:r>
          </a:p>
          <a:p>
            <a:pPr marL="457200" indent="-457200">
              <a:buFont typeface="Arial" panose="020B0604020202020204" pitchFamily="34" charset="0"/>
              <a:buChar char="•"/>
            </a:pPr>
            <a:r>
              <a:rPr lang="en-US" dirty="0"/>
              <a:t>CCS need a way to prevent this happening in future</a:t>
            </a:r>
          </a:p>
          <a:p>
            <a:endParaRPr lang="en-IE" dirty="0"/>
          </a:p>
        </p:txBody>
      </p:sp>
    </p:spTree>
    <p:extLst>
      <p:ext uri="{BB962C8B-B14F-4D97-AF65-F5344CB8AC3E}">
        <p14:creationId xmlns:p14="http://schemas.microsoft.com/office/powerpoint/2010/main" val="30184268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C531-BD5D-4315-9D23-21912E7370DF}"/>
              </a:ext>
            </a:extLst>
          </p:cNvPr>
          <p:cNvSpPr>
            <a:spLocks noGrp="1"/>
          </p:cNvSpPr>
          <p:nvPr>
            <p:ph type="title"/>
          </p:nvPr>
        </p:nvSpPr>
        <p:spPr/>
        <p:txBody>
          <a:bodyPr/>
          <a:lstStyle/>
          <a:p>
            <a:r>
              <a:rPr lang="en-IE" dirty="0"/>
              <a:t>Customer needs – Cost management</a:t>
            </a:r>
          </a:p>
        </p:txBody>
      </p:sp>
      <p:sp>
        <p:nvSpPr>
          <p:cNvPr id="3" name="Content Placeholder 2">
            <a:extLst>
              <a:ext uri="{FF2B5EF4-FFF2-40B4-BE49-F238E27FC236}">
                <a16:creationId xmlns:a16="http://schemas.microsoft.com/office/drawing/2014/main" id="{ECBFC3EE-F6D6-40AA-A90A-979D83447C28}"/>
              </a:ext>
            </a:extLst>
          </p:cNvPr>
          <p:cNvSpPr>
            <a:spLocks noGrp="1"/>
          </p:cNvSpPr>
          <p:nvPr>
            <p:ph sz="quarter" idx="10"/>
          </p:nvPr>
        </p:nvSpPr>
        <p:spPr>
          <a:xfrm>
            <a:off x="584200" y="1435100"/>
            <a:ext cx="11018838" cy="2843855"/>
          </a:xfrm>
        </p:spPr>
        <p:txBody>
          <a:bodyPr/>
          <a:lstStyle/>
          <a:p>
            <a:pPr marL="457200" indent="-457200">
              <a:buFont typeface="Arial" panose="020B0604020202020204" pitchFamily="34" charset="0"/>
              <a:buChar char="•"/>
            </a:pPr>
            <a:r>
              <a:rPr lang="en-US" dirty="0"/>
              <a:t>CCS customers have complained about unnecessary spend on their Azure bill</a:t>
            </a:r>
          </a:p>
          <a:p>
            <a:pPr marL="457200" indent="-457200">
              <a:buFont typeface="Arial" panose="020B0604020202020204" pitchFamily="34" charset="0"/>
              <a:buChar char="•"/>
            </a:pPr>
            <a:r>
              <a:rPr lang="en-US" dirty="0"/>
              <a:t>Some customers question the value that Azure is bringing to their organization</a:t>
            </a:r>
          </a:p>
          <a:p>
            <a:pPr marL="457200" indent="-457200">
              <a:buFont typeface="Arial" panose="020B0604020202020204" pitchFamily="34" charset="0"/>
              <a:buChar char="•"/>
            </a:pPr>
            <a:r>
              <a:rPr lang="en-US" dirty="0"/>
              <a:t>CCS need a way to manage, report and optimize Azure costs</a:t>
            </a:r>
          </a:p>
          <a:p>
            <a:endParaRPr lang="en-IE" dirty="0"/>
          </a:p>
        </p:txBody>
      </p:sp>
    </p:spTree>
    <p:extLst>
      <p:ext uri="{BB962C8B-B14F-4D97-AF65-F5344CB8AC3E}">
        <p14:creationId xmlns:p14="http://schemas.microsoft.com/office/powerpoint/2010/main" val="1977382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objections</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3619452"/>
          </a:xfrm>
        </p:spPr>
        <p:txBody>
          <a:bodyPr/>
          <a:lstStyle/>
          <a:p>
            <a:pPr marL="514350" indent="-514350">
              <a:buFont typeface="+mj-lt"/>
              <a:buAutoNum type="arabicPeriod"/>
            </a:pPr>
            <a:r>
              <a:rPr lang="en-US" dirty="0"/>
              <a:t>Cost is a concern. As well as being cost-efficient, CCS prefer solutions that keep any costs associated with managing a customer solution within the customer subscription, rather than centralizing management costs into a CCS subscription</a:t>
            </a:r>
          </a:p>
          <a:p>
            <a:pPr marL="514350" indent="-514350">
              <a:buFont typeface="+mj-lt"/>
              <a:buAutoNum type="arabicPeriod"/>
            </a:pPr>
            <a:endParaRPr lang="en-US" dirty="0"/>
          </a:p>
          <a:p>
            <a:pPr marL="514350" indent="-514350">
              <a:buFont typeface="+mj-lt"/>
              <a:buAutoNum type="arabicPeriod"/>
            </a:pPr>
            <a:r>
              <a:rPr lang="en-US" dirty="0"/>
              <a:t>New enterprise customers are more demanding regarding security and compliance. How can CCS demonstrate their services meet enterprise standards for secure operations?</a:t>
            </a:r>
            <a:endParaRPr lang="en-IE" dirty="0"/>
          </a:p>
        </p:txBody>
      </p:sp>
    </p:spTree>
    <p:extLst>
      <p:ext uri="{BB962C8B-B14F-4D97-AF65-F5344CB8AC3E}">
        <p14:creationId xmlns:p14="http://schemas.microsoft.com/office/powerpoint/2010/main" val="19259550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Common Scenarios</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Azure Lighthouse</a:t>
            </a:r>
          </a:p>
        </p:txBody>
      </p:sp>
      <p:sp>
        <p:nvSpPr>
          <p:cNvPr id="3" name="Content Placeholder 2">
            <a:extLst>
              <a:ext uri="{FF2B5EF4-FFF2-40B4-BE49-F238E27FC236}">
                <a16:creationId xmlns:a16="http://schemas.microsoft.com/office/drawing/2014/main" id="{4B99DD15-674B-47C6-A045-13035BF2A7F7}"/>
              </a:ext>
            </a:extLst>
          </p:cNvPr>
          <p:cNvSpPr>
            <a:spLocks noGrp="1"/>
          </p:cNvSpPr>
          <p:nvPr>
            <p:ph sz="quarter" idx="10"/>
          </p:nvPr>
        </p:nvSpPr>
        <p:spPr>
          <a:xfrm>
            <a:off x="584200" y="1435100"/>
            <a:ext cx="5631070" cy="2942344"/>
          </a:xfrm>
        </p:spPr>
        <p:txBody>
          <a:bodyPr/>
          <a:lstStyle/>
          <a:p>
            <a:pPr marL="457200" indent="-457200">
              <a:buFont typeface="Arial" panose="020B0604020202020204" pitchFamily="34" charset="0"/>
              <a:buChar char="•"/>
            </a:pPr>
            <a:r>
              <a:rPr lang="en-IE" dirty="0"/>
              <a:t>Enable MSPs to manage multiple customers from a single tenant</a:t>
            </a:r>
          </a:p>
          <a:p>
            <a:pPr marL="914400" lvl="1" indent="-457200">
              <a:buFont typeface="Arial" panose="020B0604020202020204" pitchFamily="34" charset="0"/>
              <a:buChar char="•"/>
            </a:pPr>
            <a:r>
              <a:rPr lang="en-IE" dirty="0"/>
              <a:t>Project customer subscriptions into partner tenant</a:t>
            </a:r>
          </a:p>
          <a:p>
            <a:pPr marL="914400" lvl="1" indent="-457200">
              <a:buFont typeface="Arial" panose="020B0604020202020204" pitchFamily="34" charset="0"/>
              <a:buChar char="•"/>
            </a:pPr>
            <a:r>
              <a:rPr lang="en-IE" dirty="0"/>
              <a:t>Permissions granted as part of delegated access setup</a:t>
            </a:r>
          </a:p>
          <a:p>
            <a:pPr marL="457200" indent="-457200">
              <a:buFont typeface="Arial" panose="020B0604020202020204" pitchFamily="34" charset="0"/>
              <a:buChar char="•"/>
            </a:pPr>
            <a:r>
              <a:rPr lang="en-IE" dirty="0"/>
              <a:t>Marketplace channel (optional)</a:t>
            </a:r>
          </a:p>
          <a:p>
            <a:pPr marL="914400" lvl="1" indent="-457200">
              <a:buFont typeface="Arial" panose="020B0604020202020204" pitchFamily="34" charset="0"/>
              <a:buChar char="•"/>
            </a:pPr>
            <a:r>
              <a:rPr lang="en-IE" dirty="0"/>
              <a:t>MSP services</a:t>
            </a:r>
          </a:p>
          <a:p>
            <a:pPr marL="914400" lvl="1" indent="-457200">
              <a:buFont typeface="Arial" panose="020B0604020202020204" pitchFamily="34" charset="0"/>
              <a:buChar char="•"/>
            </a:pPr>
            <a:r>
              <a:rPr lang="en-IE" dirty="0"/>
              <a:t>Managed applications</a:t>
            </a:r>
          </a:p>
          <a:p>
            <a:endParaRPr lang="en-IE" dirty="0"/>
          </a:p>
        </p:txBody>
      </p:sp>
      <p:sp>
        <p:nvSpPr>
          <p:cNvPr id="6" name="Rectangle 5">
            <a:extLst>
              <a:ext uri="{FF2B5EF4-FFF2-40B4-BE49-F238E27FC236}">
                <a16:creationId xmlns:a16="http://schemas.microsoft.com/office/drawing/2014/main" id="{1098DA7D-88C3-4DC5-B1E6-7DF729E5FC16}"/>
              </a:ext>
            </a:extLst>
          </p:cNvPr>
          <p:cNvSpPr/>
          <p:nvPr/>
        </p:nvSpPr>
        <p:spPr bwMode="auto">
          <a:xfrm>
            <a:off x="9567683" y="3315172"/>
            <a:ext cx="1281650" cy="3258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Azure</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Subscription</a:t>
            </a:r>
          </a:p>
        </p:txBody>
      </p:sp>
      <p:cxnSp>
        <p:nvCxnSpPr>
          <p:cNvPr id="7" name="Elbow Connector 8">
            <a:extLst>
              <a:ext uri="{FF2B5EF4-FFF2-40B4-BE49-F238E27FC236}">
                <a16:creationId xmlns:a16="http://schemas.microsoft.com/office/drawing/2014/main" id="{3F121851-66F9-4AA2-9F0F-8A232C296D13}"/>
              </a:ext>
            </a:extLst>
          </p:cNvPr>
          <p:cNvCxnSpPr>
            <a:cxnSpLocks/>
            <a:stCxn id="8" idx="3"/>
            <a:endCxn id="9" idx="1"/>
          </p:cNvCxnSpPr>
          <p:nvPr/>
        </p:nvCxnSpPr>
        <p:spPr>
          <a:xfrm>
            <a:off x="8639346" y="2030418"/>
            <a:ext cx="1289017" cy="818250"/>
          </a:xfrm>
          <a:prstGeom prst="bentConnector3">
            <a:avLst>
              <a:gd name="adj1" fmla="val 50000"/>
            </a:avLst>
          </a:prstGeom>
          <a:noFill/>
          <a:ln w="9525" cap="flat" cmpd="sng" algn="ctr">
            <a:solidFill>
              <a:srgbClr val="000000"/>
            </a:solidFill>
            <a:prstDash val="solid"/>
            <a:headEnd type="none"/>
            <a:tailEnd type="triangle"/>
          </a:ln>
          <a:effectLst/>
        </p:spPr>
      </p:cxnSp>
      <p:pic>
        <p:nvPicPr>
          <p:cNvPr id="8" name="Graphic 7">
            <a:extLst>
              <a:ext uri="{FF2B5EF4-FFF2-40B4-BE49-F238E27FC236}">
                <a16:creationId xmlns:a16="http://schemas.microsoft.com/office/drawing/2014/main" id="{ADC8F5D2-22F2-4594-AE24-9A8296C35D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6338" y="1563914"/>
            <a:ext cx="933008" cy="933008"/>
          </a:xfrm>
          <a:prstGeom prst="rect">
            <a:avLst/>
          </a:prstGeom>
        </p:spPr>
      </p:pic>
      <p:pic>
        <p:nvPicPr>
          <p:cNvPr id="9" name="Graphic 8">
            <a:extLst>
              <a:ext uri="{FF2B5EF4-FFF2-40B4-BE49-F238E27FC236}">
                <a16:creationId xmlns:a16="http://schemas.microsoft.com/office/drawing/2014/main" id="{850C4A8A-1627-453B-9815-C34AD2C7D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8363" y="2551156"/>
            <a:ext cx="595024" cy="595024"/>
          </a:xfrm>
          <a:prstGeom prst="rect">
            <a:avLst/>
          </a:prstGeom>
        </p:spPr>
      </p:pic>
      <p:pic>
        <p:nvPicPr>
          <p:cNvPr id="10" name="Graphic 9">
            <a:extLst>
              <a:ext uri="{FF2B5EF4-FFF2-40B4-BE49-F238E27FC236}">
                <a16:creationId xmlns:a16="http://schemas.microsoft.com/office/drawing/2014/main" id="{797ABDD2-F51A-42C8-95FF-CDE00D4B54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6338" y="3444436"/>
            <a:ext cx="933008" cy="933008"/>
          </a:xfrm>
          <a:prstGeom prst="rect">
            <a:avLst/>
          </a:prstGeom>
        </p:spPr>
      </p:pic>
      <p:sp>
        <p:nvSpPr>
          <p:cNvPr id="11" name="Rectangle 10">
            <a:extLst>
              <a:ext uri="{FF2B5EF4-FFF2-40B4-BE49-F238E27FC236}">
                <a16:creationId xmlns:a16="http://schemas.microsoft.com/office/drawing/2014/main" id="{F8E51FEF-9DAA-4B47-927D-C1108EB88B80}"/>
              </a:ext>
            </a:extLst>
          </p:cNvPr>
          <p:cNvSpPr/>
          <p:nvPr/>
        </p:nvSpPr>
        <p:spPr bwMode="auto">
          <a:xfrm>
            <a:off x="7667863" y="2651163"/>
            <a:ext cx="1009959" cy="3258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Customer</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Tenant</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(Owner)</a:t>
            </a:r>
          </a:p>
        </p:txBody>
      </p:sp>
      <p:sp>
        <p:nvSpPr>
          <p:cNvPr id="12" name="Rectangle 11">
            <a:extLst>
              <a:ext uri="{FF2B5EF4-FFF2-40B4-BE49-F238E27FC236}">
                <a16:creationId xmlns:a16="http://schemas.microsoft.com/office/drawing/2014/main" id="{E51895D1-8075-4D6D-84BB-F8820CE4BB5C}"/>
              </a:ext>
            </a:extLst>
          </p:cNvPr>
          <p:cNvSpPr/>
          <p:nvPr/>
        </p:nvSpPr>
        <p:spPr bwMode="auto">
          <a:xfrm>
            <a:off x="7523083" y="4425402"/>
            <a:ext cx="1299519" cy="3258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MSP Tenant</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(Management)</a:t>
            </a:r>
          </a:p>
        </p:txBody>
      </p:sp>
      <p:cxnSp>
        <p:nvCxnSpPr>
          <p:cNvPr id="13" name="Elbow Connector 8">
            <a:extLst>
              <a:ext uri="{FF2B5EF4-FFF2-40B4-BE49-F238E27FC236}">
                <a16:creationId xmlns:a16="http://schemas.microsoft.com/office/drawing/2014/main" id="{4AB8393F-9A09-4FF8-AEEC-C72920A2B60D}"/>
              </a:ext>
            </a:extLst>
          </p:cNvPr>
          <p:cNvCxnSpPr>
            <a:cxnSpLocks/>
            <a:stCxn id="10" idx="3"/>
          </p:cNvCxnSpPr>
          <p:nvPr/>
        </p:nvCxnSpPr>
        <p:spPr>
          <a:xfrm flipV="1">
            <a:off x="8639346" y="2963426"/>
            <a:ext cx="1289017" cy="947514"/>
          </a:xfrm>
          <a:prstGeom prst="bentConnector3">
            <a:avLst>
              <a:gd name="adj1" fmla="val 50000"/>
            </a:avLst>
          </a:prstGeom>
          <a:noFill/>
          <a:ln w="9525" cap="flat" cmpd="sng" algn="ctr">
            <a:solidFill>
              <a:srgbClr val="000000"/>
            </a:solidFill>
            <a:prstDash val="solid"/>
            <a:headEnd type="none"/>
            <a:tailEnd type="triangle"/>
          </a:ln>
          <a:effectLst/>
        </p:spPr>
      </p:cxnSp>
    </p:spTree>
    <p:extLst>
      <p:ext uri="{BB962C8B-B14F-4D97-AF65-F5344CB8AC3E}">
        <p14:creationId xmlns:p14="http://schemas.microsoft.com/office/powerpoint/2010/main" val="37517935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Log Analytics</a:t>
            </a:r>
          </a:p>
        </p:txBody>
      </p:sp>
      <p:sp>
        <p:nvSpPr>
          <p:cNvPr id="3" name="Content Placeholder 2">
            <a:extLst>
              <a:ext uri="{FF2B5EF4-FFF2-40B4-BE49-F238E27FC236}">
                <a16:creationId xmlns:a16="http://schemas.microsoft.com/office/drawing/2014/main" id="{4B99DD15-674B-47C6-A045-13035BF2A7F7}"/>
              </a:ext>
            </a:extLst>
          </p:cNvPr>
          <p:cNvSpPr>
            <a:spLocks noGrp="1"/>
          </p:cNvSpPr>
          <p:nvPr>
            <p:ph sz="quarter" idx="10"/>
          </p:nvPr>
        </p:nvSpPr>
        <p:spPr>
          <a:xfrm>
            <a:off x="584200" y="1435100"/>
            <a:ext cx="9513957" cy="2511457"/>
          </a:xfrm>
        </p:spPr>
        <p:txBody>
          <a:bodyPr/>
          <a:lstStyle/>
          <a:p>
            <a:pPr marL="457200" indent="-457200">
              <a:buFont typeface="Arial" panose="020B0604020202020204" pitchFamily="34" charset="0"/>
              <a:buChar char="•"/>
            </a:pPr>
            <a:r>
              <a:rPr lang="en-IE" dirty="0"/>
              <a:t>Hub for log data across services</a:t>
            </a:r>
          </a:p>
          <a:p>
            <a:pPr marL="914400" lvl="1" indent="-457200">
              <a:buFont typeface="Arial" panose="020B0604020202020204" pitchFamily="34" charset="0"/>
              <a:buChar char="•"/>
            </a:pPr>
            <a:r>
              <a:rPr lang="en-IE" dirty="0"/>
              <a:t>Automatic on-boarding via Azure Policy</a:t>
            </a:r>
          </a:p>
          <a:p>
            <a:pPr marL="914400" lvl="1" indent="-457200">
              <a:buFont typeface="Arial" panose="020B0604020202020204" pitchFamily="34" charset="0"/>
              <a:buChar char="•"/>
            </a:pPr>
            <a:r>
              <a:rPr lang="en-IE" dirty="0"/>
              <a:t>Supports on-premises servers via Log Analytics agent install</a:t>
            </a:r>
          </a:p>
          <a:p>
            <a:pPr marL="457200" indent="-457200">
              <a:buFont typeface="Arial" panose="020B0604020202020204" pitchFamily="34" charset="0"/>
              <a:buChar char="•"/>
            </a:pPr>
            <a:r>
              <a:rPr lang="en-IE" dirty="0"/>
              <a:t>Advanced query language (Kusto)</a:t>
            </a:r>
          </a:p>
          <a:p>
            <a:pPr marL="457200" indent="-457200">
              <a:buFont typeface="Arial" panose="020B0604020202020204" pitchFamily="34" charset="0"/>
              <a:buChar char="•"/>
            </a:pPr>
            <a:r>
              <a:rPr lang="en-IE" dirty="0"/>
              <a:t>Charting and alerting capabilities</a:t>
            </a:r>
          </a:p>
        </p:txBody>
      </p:sp>
      <p:pic>
        <p:nvPicPr>
          <p:cNvPr id="5" name="Picture 4">
            <a:extLst>
              <a:ext uri="{FF2B5EF4-FFF2-40B4-BE49-F238E27FC236}">
                <a16:creationId xmlns:a16="http://schemas.microsoft.com/office/drawing/2014/main" id="{2C9A86BF-CB3B-4B47-9578-63208C2D8B5D}"/>
              </a:ext>
            </a:extLst>
          </p:cNvPr>
          <p:cNvPicPr>
            <a:picLocks noChangeAspect="1"/>
          </p:cNvPicPr>
          <p:nvPr/>
        </p:nvPicPr>
        <p:blipFill rotWithShape="1">
          <a:blip r:embed="rId2"/>
          <a:srcRect t="7992" b="103"/>
          <a:stretch/>
        </p:blipFill>
        <p:spPr>
          <a:xfrm>
            <a:off x="2775646" y="3779463"/>
            <a:ext cx="6640708" cy="283846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44782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Azure Monitor Workbooks</a:t>
            </a:r>
          </a:p>
        </p:txBody>
      </p:sp>
      <p:sp>
        <p:nvSpPr>
          <p:cNvPr id="4" name="Content Placeholder 3">
            <a:extLst>
              <a:ext uri="{FF2B5EF4-FFF2-40B4-BE49-F238E27FC236}">
                <a16:creationId xmlns:a16="http://schemas.microsoft.com/office/drawing/2014/main" id="{5DDF4E85-BD44-4D80-BA36-7E0196B70627}"/>
              </a:ext>
            </a:extLst>
          </p:cNvPr>
          <p:cNvSpPr>
            <a:spLocks noGrp="1"/>
          </p:cNvSpPr>
          <p:nvPr>
            <p:ph sz="quarter" idx="10"/>
          </p:nvPr>
        </p:nvSpPr>
        <p:spPr>
          <a:xfrm>
            <a:off x="584200" y="1435100"/>
            <a:ext cx="5737087" cy="2782300"/>
          </a:xfrm>
        </p:spPr>
        <p:txBody>
          <a:bodyPr/>
          <a:lstStyle/>
          <a:p>
            <a:pPr marL="457200" indent="-457200">
              <a:buFont typeface="Arial" panose="020B0604020202020204" pitchFamily="34" charset="0"/>
              <a:buChar char="•"/>
            </a:pPr>
            <a:r>
              <a:rPr lang="en-IE" dirty="0"/>
              <a:t>Rich dashboards based on multiple data sources</a:t>
            </a:r>
          </a:p>
          <a:p>
            <a:pPr marL="914400" lvl="1" indent="-457200">
              <a:buFont typeface="Arial" panose="020B0604020202020204" pitchFamily="34" charset="0"/>
              <a:buChar char="•"/>
            </a:pPr>
            <a:r>
              <a:rPr lang="en-IE" dirty="0"/>
              <a:t>Log Analytics, Azure Monitor metrics, Resource Graph, more</a:t>
            </a:r>
          </a:p>
          <a:p>
            <a:pPr marL="457200" indent="-457200">
              <a:buFont typeface="Arial" panose="020B0604020202020204" pitchFamily="34" charset="0"/>
              <a:buChar char="•"/>
            </a:pPr>
            <a:r>
              <a:rPr lang="en-IE" dirty="0"/>
              <a:t>Support cross-tenant queries using Lighthouse</a:t>
            </a:r>
          </a:p>
          <a:p>
            <a:pPr marL="457200" indent="-457200">
              <a:buFont typeface="Arial" panose="020B0604020202020204" pitchFamily="34" charset="0"/>
              <a:buChar char="•"/>
            </a:pPr>
            <a:r>
              <a:rPr lang="en-IE" dirty="0"/>
              <a:t>Support multiple Log Analytics workspaces</a:t>
            </a:r>
          </a:p>
          <a:p>
            <a:pPr marL="457200" indent="-457200">
              <a:buFont typeface="Arial" panose="020B0604020202020204" pitchFamily="34" charset="0"/>
              <a:buChar char="•"/>
            </a:pPr>
            <a:r>
              <a:rPr lang="en-IE" dirty="0"/>
              <a:t>Existing solutions include VM Insights, Backup Explorer,  and Backup Reports</a:t>
            </a:r>
          </a:p>
        </p:txBody>
      </p:sp>
      <p:pic>
        <p:nvPicPr>
          <p:cNvPr id="7" name="Picture 6">
            <a:extLst>
              <a:ext uri="{FF2B5EF4-FFF2-40B4-BE49-F238E27FC236}">
                <a16:creationId xmlns:a16="http://schemas.microsoft.com/office/drawing/2014/main" id="{842E850F-54B5-4C0D-B11B-BF6D0AA06952}"/>
              </a:ext>
            </a:extLst>
          </p:cNvPr>
          <p:cNvPicPr>
            <a:picLocks noChangeAspect="1"/>
          </p:cNvPicPr>
          <p:nvPr/>
        </p:nvPicPr>
        <p:blipFill>
          <a:blip r:embed="rId2"/>
          <a:stretch>
            <a:fillRect/>
          </a:stretch>
        </p:blipFill>
        <p:spPr>
          <a:xfrm>
            <a:off x="6376355" y="2080591"/>
            <a:ext cx="5230428" cy="304137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30886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Server compliance</a:t>
            </a:r>
          </a:p>
        </p:txBody>
      </p:sp>
      <p:sp>
        <p:nvSpPr>
          <p:cNvPr id="4" name="Content Placeholder 3">
            <a:extLst>
              <a:ext uri="{FF2B5EF4-FFF2-40B4-BE49-F238E27FC236}">
                <a16:creationId xmlns:a16="http://schemas.microsoft.com/office/drawing/2014/main" id="{914E02EB-A466-4229-81C4-71CCED2D71BD}"/>
              </a:ext>
            </a:extLst>
          </p:cNvPr>
          <p:cNvSpPr>
            <a:spLocks noGrp="1"/>
          </p:cNvSpPr>
          <p:nvPr>
            <p:ph sz="quarter" idx="12"/>
          </p:nvPr>
        </p:nvSpPr>
        <p:spPr>
          <a:xfrm>
            <a:off x="584200" y="1435100"/>
            <a:ext cx="5211763" cy="2326791"/>
          </a:xfrm>
        </p:spPr>
        <p:txBody>
          <a:bodyPr/>
          <a:lstStyle/>
          <a:p>
            <a:r>
              <a:rPr lang="en-IE" dirty="0">
                <a:latin typeface="+mj-lt"/>
              </a:rPr>
              <a:t>VM Guest Policy</a:t>
            </a:r>
          </a:p>
          <a:p>
            <a:pPr marL="457200" indent="-457200">
              <a:buFont typeface="Arial" panose="020B0604020202020204" pitchFamily="34" charset="0"/>
              <a:buChar char="•"/>
            </a:pPr>
            <a:r>
              <a:rPr lang="en-IE" dirty="0"/>
              <a:t>Audit VM settings such as passwords, accounts, installed software, certificates, etc</a:t>
            </a:r>
          </a:p>
          <a:p>
            <a:pPr marL="457200" indent="-457200">
              <a:buFont typeface="Arial" panose="020B0604020202020204" pitchFamily="34" charset="0"/>
              <a:buChar char="•"/>
            </a:pPr>
            <a:r>
              <a:rPr lang="en-IE" dirty="0"/>
              <a:t>Windows and Linux</a:t>
            </a:r>
          </a:p>
        </p:txBody>
      </p:sp>
      <p:sp>
        <p:nvSpPr>
          <p:cNvPr id="5" name="Content Placeholder 4">
            <a:extLst>
              <a:ext uri="{FF2B5EF4-FFF2-40B4-BE49-F238E27FC236}">
                <a16:creationId xmlns:a16="http://schemas.microsoft.com/office/drawing/2014/main" id="{FEADF29A-0420-42E7-9E50-F395B618DF43}"/>
              </a:ext>
            </a:extLst>
          </p:cNvPr>
          <p:cNvSpPr>
            <a:spLocks noGrp="1"/>
          </p:cNvSpPr>
          <p:nvPr>
            <p:ph sz="quarter" idx="13"/>
          </p:nvPr>
        </p:nvSpPr>
        <p:spPr>
          <a:xfrm>
            <a:off x="6389688" y="1435100"/>
            <a:ext cx="5219700" cy="2326791"/>
          </a:xfrm>
        </p:spPr>
        <p:txBody>
          <a:bodyPr/>
          <a:lstStyle/>
          <a:p>
            <a:r>
              <a:rPr lang="en-IE" dirty="0">
                <a:latin typeface="+mj-lt"/>
              </a:rPr>
              <a:t>Azure Arc</a:t>
            </a:r>
          </a:p>
          <a:p>
            <a:pPr marL="457200" indent="-457200">
              <a:buFont typeface="Arial" panose="020B0604020202020204" pitchFamily="34" charset="0"/>
              <a:buChar char="•"/>
            </a:pPr>
            <a:r>
              <a:rPr lang="en-IE" dirty="0"/>
              <a:t>Manage on-premises VMs as Azure resources</a:t>
            </a:r>
          </a:p>
          <a:p>
            <a:pPr marL="457200" indent="-457200">
              <a:buFont typeface="Arial" panose="020B0604020202020204" pitchFamily="34" charset="0"/>
              <a:buChar char="•"/>
            </a:pPr>
            <a:r>
              <a:rPr lang="en-IE" dirty="0"/>
              <a:t>Extend VM guest policy to on-premises</a:t>
            </a:r>
          </a:p>
        </p:txBody>
      </p:sp>
      <p:pic>
        <p:nvPicPr>
          <p:cNvPr id="6" name="Graphic 5">
            <a:extLst>
              <a:ext uri="{FF2B5EF4-FFF2-40B4-BE49-F238E27FC236}">
                <a16:creationId xmlns:a16="http://schemas.microsoft.com/office/drawing/2014/main" id="{D7D442E6-611A-42C2-8D32-9340E08C5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9438" y="4460814"/>
            <a:ext cx="1214009" cy="1195806"/>
          </a:xfrm>
          <a:prstGeom prst="rect">
            <a:avLst/>
          </a:prstGeom>
        </p:spPr>
      </p:pic>
      <p:sp>
        <p:nvSpPr>
          <p:cNvPr id="7" name="Rectangle 6">
            <a:extLst>
              <a:ext uri="{FF2B5EF4-FFF2-40B4-BE49-F238E27FC236}">
                <a16:creationId xmlns:a16="http://schemas.microsoft.com/office/drawing/2014/main" id="{6F50A85C-EC9D-4239-80EE-A0AED549A901}"/>
              </a:ext>
            </a:extLst>
          </p:cNvPr>
          <p:cNvSpPr/>
          <p:nvPr/>
        </p:nvSpPr>
        <p:spPr>
          <a:xfrm>
            <a:off x="1943371" y="5868432"/>
            <a:ext cx="1465273"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Policy</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grpSp>
        <p:nvGrpSpPr>
          <p:cNvPr id="8" name="Group 7">
            <a:extLst>
              <a:ext uri="{FF2B5EF4-FFF2-40B4-BE49-F238E27FC236}">
                <a16:creationId xmlns:a16="http://schemas.microsoft.com/office/drawing/2014/main" id="{ED8C85F9-25E0-4D39-821E-1A4DB8337A39}"/>
              </a:ext>
            </a:extLst>
          </p:cNvPr>
          <p:cNvGrpSpPr/>
          <p:nvPr/>
        </p:nvGrpSpPr>
        <p:grpSpPr>
          <a:xfrm>
            <a:off x="7667450" y="4637268"/>
            <a:ext cx="1731449" cy="1076482"/>
            <a:chOff x="8499170" y="2762404"/>
            <a:chExt cx="1932999" cy="1011358"/>
          </a:xfrm>
        </p:grpSpPr>
        <p:grpSp>
          <p:nvGrpSpPr>
            <p:cNvPr id="9" name="Group 8">
              <a:extLst>
                <a:ext uri="{FF2B5EF4-FFF2-40B4-BE49-F238E27FC236}">
                  <a16:creationId xmlns:a16="http://schemas.microsoft.com/office/drawing/2014/main" id="{FD45B6AC-052B-4466-9463-AF70F19EE78B}"/>
                </a:ext>
              </a:extLst>
            </p:cNvPr>
            <p:cNvGrpSpPr/>
            <p:nvPr/>
          </p:nvGrpSpPr>
          <p:grpSpPr>
            <a:xfrm>
              <a:off x="8499170" y="2762404"/>
              <a:ext cx="1932999" cy="1011358"/>
              <a:chOff x="2890674" y="2209800"/>
              <a:chExt cx="6189715" cy="3238501"/>
            </a:xfrm>
          </p:grpSpPr>
          <p:pic>
            <p:nvPicPr>
              <p:cNvPr id="11" name="Picture 10" descr="A picture containing electronics, display&#10;&#10;Description generated with very high confidence">
                <a:extLst>
                  <a:ext uri="{FF2B5EF4-FFF2-40B4-BE49-F238E27FC236}">
                    <a16:creationId xmlns:a16="http://schemas.microsoft.com/office/drawing/2014/main" id="{6067E6DE-9BFC-4883-A9D3-866E113C07B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0674" y="2209800"/>
                <a:ext cx="6189715" cy="3238501"/>
              </a:xfrm>
              <a:prstGeom prst="rect">
                <a:avLst/>
              </a:prstGeom>
            </p:spPr>
          </p:pic>
          <p:sp>
            <p:nvSpPr>
              <p:cNvPr id="12" name="Rectangle 11">
                <a:extLst>
                  <a:ext uri="{FF2B5EF4-FFF2-40B4-BE49-F238E27FC236}">
                    <a16:creationId xmlns:a16="http://schemas.microsoft.com/office/drawing/2014/main" id="{819805C8-0792-4B4B-8D6D-DA26234E7FF1}"/>
                  </a:ext>
                </a:extLst>
              </p:cNvPr>
              <p:cNvSpPr/>
              <p:nvPr/>
            </p:nvSpPr>
            <p:spPr bwMode="auto">
              <a:xfrm>
                <a:off x="4505326" y="2466975"/>
                <a:ext cx="2971800" cy="2019300"/>
              </a:xfrm>
              <a:prstGeom prst="rect">
                <a:avLst/>
              </a:prstGeom>
              <a:solidFill>
                <a:srgbClr val="01BA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descr="A close up of a sign&#10;&#10;Description generated with high confidence">
                <a:extLst>
                  <a:ext uri="{FF2B5EF4-FFF2-40B4-BE49-F238E27FC236}">
                    <a16:creationId xmlns:a16="http://schemas.microsoft.com/office/drawing/2014/main" id="{54814F3B-12A5-4166-A664-11888432C012}"/>
                  </a:ext>
                </a:extLst>
              </p:cNvPr>
              <p:cNvPicPr>
                <a:picLocks noChangeAspect="1"/>
              </p:cNvPicPr>
              <p:nvPr/>
            </p:nvPicPr>
            <p:blipFill>
              <a:blip r:embed="rId5">
                <a:clrChange>
                  <a:clrFrom>
                    <a:srgbClr val="111111"/>
                  </a:clrFrom>
                  <a:clrTo>
                    <a:srgbClr val="111111">
                      <a:alpha val="0"/>
                    </a:srgbClr>
                  </a:clrTo>
                </a:clrChange>
                <a:lum bright="70000" contrast="-70000"/>
              </a:blip>
              <a:stretch>
                <a:fillRect/>
              </a:stretch>
            </p:blipFill>
            <p:spPr>
              <a:xfrm>
                <a:off x="5143500" y="2416149"/>
                <a:ext cx="1847850" cy="2057322"/>
              </a:xfrm>
              <a:prstGeom prst="rect">
                <a:avLst/>
              </a:prstGeom>
            </p:spPr>
          </p:pic>
        </p:grpSp>
        <p:pic>
          <p:nvPicPr>
            <p:cNvPr id="10" name="Picture 2" descr="Image result for powershell desired state configuration icon">
              <a:extLst>
                <a:ext uri="{FF2B5EF4-FFF2-40B4-BE49-F238E27FC236}">
                  <a16:creationId xmlns:a16="http://schemas.microsoft.com/office/drawing/2014/main" id="{E0456107-B718-405D-B41B-1568925291E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5238" y="2905962"/>
              <a:ext cx="886220" cy="50641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7236A551-607A-43D9-B58C-C52F8E0F7D5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120616" y="4521211"/>
            <a:ext cx="1350693" cy="1246794"/>
          </a:xfrm>
          <a:prstGeom prst="rect">
            <a:avLst/>
          </a:prstGeom>
        </p:spPr>
      </p:pic>
      <p:sp>
        <p:nvSpPr>
          <p:cNvPr id="15" name="Rectangle 14">
            <a:extLst>
              <a:ext uri="{FF2B5EF4-FFF2-40B4-BE49-F238E27FC236}">
                <a16:creationId xmlns:a16="http://schemas.microsoft.com/office/drawing/2014/main" id="{5E1CEF1B-FA4D-4BCC-8545-A54CFFC7671B}"/>
              </a:ext>
            </a:extLst>
          </p:cNvPr>
          <p:cNvSpPr/>
          <p:nvPr/>
        </p:nvSpPr>
        <p:spPr>
          <a:xfrm>
            <a:off x="4621854" y="5868432"/>
            <a:ext cx="2302233"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Guest Configuration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Extension</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6" name="Rectangle 15">
            <a:extLst>
              <a:ext uri="{FF2B5EF4-FFF2-40B4-BE49-F238E27FC236}">
                <a16:creationId xmlns:a16="http://schemas.microsoft.com/office/drawing/2014/main" id="{15C49D0B-091F-4DF2-A6EA-13C3D84494E4}"/>
              </a:ext>
            </a:extLst>
          </p:cNvPr>
          <p:cNvSpPr/>
          <p:nvPr/>
        </p:nvSpPr>
        <p:spPr>
          <a:xfrm>
            <a:off x="7754425" y="5920287"/>
            <a:ext cx="2612767"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VM Guest environment</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7" name="Arrow: Right 16">
            <a:extLst>
              <a:ext uri="{FF2B5EF4-FFF2-40B4-BE49-F238E27FC236}">
                <a16:creationId xmlns:a16="http://schemas.microsoft.com/office/drawing/2014/main" id="{40C2B2B0-D63A-40B1-9818-D891B5323ECB}"/>
              </a:ext>
            </a:extLst>
          </p:cNvPr>
          <p:cNvSpPr/>
          <p:nvPr/>
        </p:nvSpPr>
        <p:spPr bwMode="auto">
          <a:xfrm>
            <a:off x="3924475" y="4723611"/>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Arrow: Right 17">
            <a:extLst>
              <a:ext uri="{FF2B5EF4-FFF2-40B4-BE49-F238E27FC236}">
                <a16:creationId xmlns:a16="http://schemas.microsoft.com/office/drawing/2014/main" id="{B18D16AB-160E-41FC-8518-3C0732B4EEBA}"/>
              </a:ext>
            </a:extLst>
          </p:cNvPr>
          <p:cNvSpPr/>
          <p:nvPr/>
        </p:nvSpPr>
        <p:spPr bwMode="auto">
          <a:xfrm rot="10800000">
            <a:off x="3882910" y="5077049"/>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A87B744B-2E21-4BA8-85E9-7C1D06DDA749}"/>
              </a:ext>
            </a:extLst>
          </p:cNvPr>
          <p:cNvSpPr/>
          <p:nvPr/>
        </p:nvSpPr>
        <p:spPr bwMode="auto">
          <a:xfrm>
            <a:off x="6719801" y="4723612"/>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Arrow: Right 19">
            <a:extLst>
              <a:ext uri="{FF2B5EF4-FFF2-40B4-BE49-F238E27FC236}">
                <a16:creationId xmlns:a16="http://schemas.microsoft.com/office/drawing/2014/main" id="{7131F2EA-82E7-4F19-A80A-6CB437F3CDF4}"/>
              </a:ext>
            </a:extLst>
          </p:cNvPr>
          <p:cNvSpPr/>
          <p:nvPr/>
        </p:nvSpPr>
        <p:spPr bwMode="auto">
          <a:xfrm rot="10800000">
            <a:off x="6678236" y="5077050"/>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25A466B2-A519-4D79-A04E-3DB5E7234A5D}"/>
              </a:ext>
            </a:extLst>
          </p:cNvPr>
          <p:cNvSpPr/>
          <p:nvPr/>
        </p:nvSpPr>
        <p:spPr>
          <a:xfrm>
            <a:off x="3841345" y="4433106"/>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Policy Assignment</a:t>
            </a:r>
          </a:p>
        </p:txBody>
      </p:sp>
      <p:sp>
        <p:nvSpPr>
          <p:cNvPr id="22" name="Rectangle 21">
            <a:extLst>
              <a:ext uri="{FF2B5EF4-FFF2-40B4-BE49-F238E27FC236}">
                <a16:creationId xmlns:a16="http://schemas.microsoft.com/office/drawing/2014/main" id="{C22DBB2B-CF48-4B98-8DA8-4436F1967C23}"/>
              </a:ext>
            </a:extLst>
          </p:cNvPr>
          <p:cNvSpPr/>
          <p:nvPr/>
        </p:nvSpPr>
        <p:spPr>
          <a:xfrm>
            <a:off x="3867052" y="5368228"/>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Compliance</a:t>
            </a:r>
          </a:p>
        </p:txBody>
      </p:sp>
      <p:sp>
        <p:nvSpPr>
          <p:cNvPr id="23" name="Rectangle 22">
            <a:extLst>
              <a:ext uri="{FF2B5EF4-FFF2-40B4-BE49-F238E27FC236}">
                <a16:creationId xmlns:a16="http://schemas.microsoft.com/office/drawing/2014/main" id="{D7A489D8-E336-42A0-BB24-020CEF0A5CAC}"/>
              </a:ext>
            </a:extLst>
          </p:cNvPr>
          <p:cNvSpPr/>
          <p:nvPr/>
        </p:nvSpPr>
        <p:spPr>
          <a:xfrm>
            <a:off x="6633007" y="4433106"/>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Policy Assignment</a:t>
            </a:r>
          </a:p>
        </p:txBody>
      </p:sp>
      <p:sp>
        <p:nvSpPr>
          <p:cNvPr id="24" name="Rectangle 23">
            <a:extLst>
              <a:ext uri="{FF2B5EF4-FFF2-40B4-BE49-F238E27FC236}">
                <a16:creationId xmlns:a16="http://schemas.microsoft.com/office/drawing/2014/main" id="{485B662B-B637-4B24-A7F5-5622728BC32A}"/>
              </a:ext>
            </a:extLst>
          </p:cNvPr>
          <p:cNvSpPr/>
          <p:nvPr/>
        </p:nvSpPr>
        <p:spPr>
          <a:xfrm>
            <a:off x="6658714" y="5368228"/>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Compliance</a:t>
            </a:r>
          </a:p>
        </p:txBody>
      </p:sp>
    </p:spTree>
    <p:extLst>
      <p:ext uri="{BB962C8B-B14F-4D97-AF65-F5344CB8AC3E}">
        <p14:creationId xmlns:p14="http://schemas.microsoft.com/office/powerpoint/2010/main" val="36104690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lstStyle/>
          <a:p>
            <a:r>
              <a:rPr lang="en-US" dirty="0"/>
              <a:t>Whiteboard Design Session</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Design the solution</a:t>
            </a:r>
          </a:p>
        </p:txBody>
      </p:sp>
      <p:sp>
        <p:nvSpPr>
          <p:cNvPr id="3" name="Text Placeholder 2">
            <a:extLst>
              <a:ext uri="{FF2B5EF4-FFF2-40B4-BE49-F238E27FC236}">
                <a16:creationId xmlns:a16="http://schemas.microsoft.com/office/drawing/2014/main" id="{768FFA49-04FB-4544-BFF5-09DF2637021D}"/>
              </a:ext>
            </a:extLst>
          </p:cNvPr>
          <p:cNvSpPr>
            <a:spLocks noGrp="1"/>
          </p:cNvSpPr>
          <p:nvPr>
            <p:ph sz="quarter" idx="10"/>
          </p:nvPr>
        </p:nvSpPr>
        <p:spPr>
          <a:xfrm>
            <a:off x="584200" y="1435100"/>
            <a:ext cx="11018838" cy="3964162"/>
          </a:xfrm>
        </p:spPr>
        <p:txBody>
          <a:bodyPr/>
          <a:lstStyle/>
          <a:p>
            <a:r>
              <a:rPr lang="en-US" dirty="0">
                <a:latin typeface="+mj-lt"/>
              </a:rPr>
              <a:t>Outcome</a:t>
            </a:r>
          </a:p>
          <a:p>
            <a:r>
              <a:rPr lang="en-US" dirty="0"/>
              <a:t>Design a solution and prepare to present the solution to the target customer audience in a 15-minute chalk-talk format</a:t>
            </a:r>
          </a:p>
          <a:p>
            <a:endParaRPr lang="en-US" dirty="0"/>
          </a:p>
          <a:p>
            <a:r>
              <a:rPr lang="en-US" dirty="0"/>
              <a:t>Be sure to cover each design requirement and customer objection</a:t>
            </a:r>
          </a:p>
          <a:p>
            <a:endParaRPr lang="en-US" dirty="0"/>
          </a:p>
          <a:p>
            <a:r>
              <a:rPr lang="en-US" dirty="0">
                <a:latin typeface="+mj-lt"/>
              </a:rPr>
              <a:t>Time</a:t>
            </a:r>
          </a:p>
          <a:p>
            <a:r>
              <a:rPr lang="en-US" dirty="0"/>
              <a:t>60 minutes</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Present the solution</a:t>
            </a:r>
          </a:p>
        </p:txBody>
      </p:sp>
      <p:sp>
        <p:nvSpPr>
          <p:cNvPr id="3" name="Text Placeholder 2">
            <a:extLst>
              <a:ext uri="{FF2B5EF4-FFF2-40B4-BE49-F238E27FC236}">
                <a16:creationId xmlns:a16="http://schemas.microsoft.com/office/drawing/2014/main" id="{BB526432-267E-434A-8E79-DA8D1ED4B75C}"/>
              </a:ext>
            </a:extLst>
          </p:cNvPr>
          <p:cNvSpPr>
            <a:spLocks noGrp="1"/>
          </p:cNvSpPr>
          <p:nvPr>
            <p:ph type="body" sz="quarter" idx="10"/>
          </p:nvPr>
        </p:nvSpPr>
        <p:spPr>
          <a:xfrm>
            <a:off x="586390" y="1434370"/>
            <a:ext cx="11448728" cy="4101123"/>
          </a:xfrm>
        </p:spPr>
        <p:txBody>
          <a:bodyPr/>
          <a:lstStyle/>
          <a:p>
            <a:pPr lvl="0">
              <a:spcBef>
                <a:spcPts val="1800"/>
              </a:spcBef>
            </a:pPr>
            <a:r>
              <a:rPr lang="en-US" dirty="0">
                <a:latin typeface="+mj-lt"/>
              </a:rPr>
              <a:t>Outcome</a:t>
            </a:r>
          </a:p>
          <a:p>
            <a:pPr lvl="0">
              <a:spcBef>
                <a:spcPts val="300"/>
              </a:spcBef>
            </a:pPr>
            <a:r>
              <a:rPr lang="en-US" dirty="0"/>
              <a:t>Present your solution in a 15-minute chalk-talk format</a:t>
            </a:r>
          </a:p>
          <a:p>
            <a:pPr lvl="0">
              <a:spcBef>
                <a:spcPts val="1800"/>
              </a:spcBef>
            </a:pPr>
            <a:r>
              <a:rPr lang="en-US" dirty="0">
                <a:latin typeface="+mj-lt"/>
              </a:rPr>
              <a:t>Time frame</a:t>
            </a:r>
          </a:p>
          <a:p>
            <a:pPr lvl="0">
              <a:spcBef>
                <a:spcPts val="300"/>
              </a:spcBef>
            </a:pPr>
            <a:r>
              <a:rPr lang="en-US" dirty="0"/>
              <a:t>15 minutes</a:t>
            </a:r>
          </a:p>
          <a:p>
            <a:pPr lvl="0">
              <a:spcBef>
                <a:spcPts val="1800"/>
              </a:spcBef>
            </a:pPr>
            <a:r>
              <a:rPr lang="en-US" dirty="0">
                <a:latin typeface="+mj-lt"/>
              </a:rPr>
              <a:t>Directions</a:t>
            </a:r>
          </a:p>
          <a:p>
            <a:pPr lvl="0">
              <a:spcBef>
                <a:spcPts val="300"/>
              </a:spcBef>
            </a:pPr>
            <a:r>
              <a:rPr lang="en-US" dirty="0"/>
              <a:t>Present to your coach</a:t>
            </a:r>
          </a:p>
          <a:p>
            <a:pPr lvl="0">
              <a:spcBef>
                <a:spcPts val="300"/>
              </a:spcBef>
            </a:pPr>
            <a:r>
              <a:rPr lang="en-US" dirty="0"/>
              <a:t>Coaches ask questions and probe the solution</a:t>
            </a:r>
          </a:p>
          <a:p>
            <a:pPr lvl="0">
              <a:spcBef>
                <a:spcPts val="300"/>
              </a:spcBef>
            </a:pPr>
            <a:r>
              <a:rPr lang="en-US" dirty="0"/>
              <a:t>Discuss shortcomings, alternatives</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Example solution</a:t>
            </a:r>
          </a:p>
        </p:txBody>
      </p:sp>
      <p:sp>
        <p:nvSpPr>
          <p:cNvPr id="3" name="Text Placeholder 2">
            <a:extLst>
              <a:ext uri="{FF2B5EF4-FFF2-40B4-BE49-F238E27FC236}">
                <a16:creationId xmlns:a16="http://schemas.microsoft.com/office/drawing/2014/main" id="{BB526432-267E-434A-8E79-DA8D1ED4B75C}"/>
              </a:ext>
            </a:extLst>
          </p:cNvPr>
          <p:cNvSpPr>
            <a:spLocks noGrp="1"/>
          </p:cNvSpPr>
          <p:nvPr>
            <p:ph type="body" sz="quarter" idx="10"/>
          </p:nvPr>
        </p:nvSpPr>
        <p:spPr>
          <a:xfrm>
            <a:off x="586390" y="1434370"/>
            <a:ext cx="11018520" cy="3593291"/>
          </a:xfrm>
        </p:spPr>
        <p:txBody>
          <a:bodyPr/>
          <a:lstStyle/>
          <a:p>
            <a:pPr lvl="0">
              <a:spcBef>
                <a:spcPts val="1800"/>
              </a:spcBef>
            </a:pPr>
            <a:r>
              <a:rPr lang="en-US" dirty="0">
                <a:latin typeface="+mj-lt"/>
              </a:rPr>
              <a:t>Outcome</a:t>
            </a:r>
          </a:p>
          <a:p>
            <a:pPr lvl="0">
              <a:spcBef>
                <a:spcPts val="300"/>
              </a:spcBef>
            </a:pPr>
            <a:r>
              <a:rPr lang="en-US" dirty="0"/>
              <a:t>Review the example solution</a:t>
            </a:r>
          </a:p>
          <a:p>
            <a:pPr lvl="0">
              <a:spcBef>
                <a:spcPts val="1800"/>
              </a:spcBef>
            </a:pPr>
            <a:r>
              <a:rPr lang="en-US" dirty="0">
                <a:latin typeface="+mj-lt"/>
              </a:rPr>
              <a:t>Time frame</a:t>
            </a:r>
          </a:p>
          <a:p>
            <a:pPr lvl="0">
              <a:spcBef>
                <a:spcPts val="300"/>
              </a:spcBef>
            </a:pPr>
            <a:r>
              <a:rPr lang="en-US" dirty="0"/>
              <a:t>15 minutes</a:t>
            </a:r>
          </a:p>
          <a:p>
            <a:pPr lvl="0">
              <a:spcBef>
                <a:spcPts val="1800"/>
              </a:spcBef>
            </a:pPr>
            <a:r>
              <a:rPr lang="en-US" dirty="0">
                <a:latin typeface="+mj-lt"/>
              </a:rPr>
              <a:t>Directions</a:t>
            </a:r>
          </a:p>
          <a:p>
            <a:pPr lvl="0">
              <a:spcBef>
                <a:spcPts val="300"/>
              </a:spcBef>
            </a:pPr>
            <a:r>
              <a:rPr lang="en-US" dirty="0"/>
              <a:t>Return to the main Teams meeting (as used for the kick-off) to review the example solution</a:t>
            </a:r>
          </a:p>
        </p:txBody>
      </p:sp>
    </p:spTree>
    <p:extLst>
      <p:ext uri="{BB962C8B-B14F-4D97-AF65-F5344CB8AC3E}">
        <p14:creationId xmlns:p14="http://schemas.microsoft.com/office/powerpoint/2010/main" val="216345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Example Solution</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AC31-F1AE-4501-B86A-75BBC63A79ED}"/>
              </a:ext>
            </a:extLst>
          </p:cNvPr>
          <p:cNvSpPr>
            <a:spLocks noGrp="1"/>
          </p:cNvSpPr>
          <p:nvPr>
            <p:ph type="title"/>
          </p:nvPr>
        </p:nvSpPr>
        <p:spPr/>
        <p:txBody>
          <a:bodyPr/>
          <a:lstStyle/>
          <a:p>
            <a:r>
              <a:rPr lang="en-IE" dirty="0"/>
              <a:t>Solution – Subscription access</a:t>
            </a:r>
          </a:p>
        </p:txBody>
      </p:sp>
      <p:sp>
        <p:nvSpPr>
          <p:cNvPr id="3" name="Content Placeholder 2">
            <a:extLst>
              <a:ext uri="{FF2B5EF4-FFF2-40B4-BE49-F238E27FC236}">
                <a16:creationId xmlns:a16="http://schemas.microsoft.com/office/drawing/2014/main" id="{FF87AD4C-6854-4FAD-88AA-7769C1AE7DB0}"/>
              </a:ext>
            </a:extLst>
          </p:cNvPr>
          <p:cNvSpPr>
            <a:spLocks noGrp="1"/>
          </p:cNvSpPr>
          <p:nvPr>
            <p:ph sz="quarter" idx="10"/>
          </p:nvPr>
        </p:nvSpPr>
        <p:spPr>
          <a:xfrm>
            <a:off x="584200" y="1435100"/>
            <a:ext cx="11018838" cy="5515356"/>
          </a:xfrm>
        </p:spPr>
        <p:txBody>
          <a:bodyPr/>
          <a:lstStyle/>
          <a:p>
            <a:pPr marL="457200" indent="-457200">
              <a:buFont typeface="Arial" panose="020B0604020202020204" pitchFamily="34" charset="0"/>
              <a:buChar char="•"/>
            </a:pPr>
            <a:r>
              <a:rPr lang="en-US" dirty="0"/>
              <a:t>Use Azure Lighthouse</a:t>
            </a:r>
          </a:p>
          <a:p>
            <a:pPr marL="457200" indent="-457200">
              <a:buFont typeface="Arial" panose="020B0604020202020204" pitchFamily="34" charset="0"/>
              <a:buChar char="•"/>
            </a:pPr>
            <a:r>
              <a:rPr lang="en-US" dirty="0"/>
              <a:t>Access all customer subscriptions from the CCS tenant</a:t>
            </a:r>
          </a:p>
          <a:p>
            <a:pPr marL="457200" indent="-457200">
              <a:buFont typeface="Arial" panose="020B0604020202020204" pitchFamily="34" charset="0"/>
              <a:buChar char="•"/>
            </a:pPr>
            <a:r>
              <a:rPr lang="en-US" dirty="0"/>
              <a:t>Enroll via template deployment or Azure Marketplace</a:t>
            </a:r>
          </a:p>
          <a:p>
            <a:pPr marL="457200" indent="-457200">
              <a:buFont typeface="Arial" panose="020B0604020202020204" pitchFamily="34" charset="0"/>
              <a:buChar char="•"/>
            </a:pPr>
            <a:r>
              <a:rPr lang="en-US" dirty="0"/>
              <a:t>Delegate at subscription or resource group scope</a:t>
            </a:r>
          </a:p>
          <a:p>
            <a:pPr marL="457200" indent="-457200">
              <a:buFont typeface="Arial" panose="020B0604020202020204" pitchFamily="34" charset="0"/>
              <a:buChar char="•"/>
            </a:pPr>
            <a:r>
              <a:rPr lang="en-US" dirty="0"/>
              <a:t>Customer has visibility into RBAC permissions granted and activity log</a:t>
            </a:r>
          </a:p>
          <a:p>
            <a:endParaRPr lang="en-US" dirty="0"/>
          </a:p>
          <a:p>
            <a:r>
              <a:rPr lang="en-US" dirty="0"/>
              <a:t>Limitations:</a:t>
            </a:r>
          </a:p>
          <a:p>
            <a:pPr marL="457200" indent="-457200">
              <a:buFont typeface="Arial" panose="020B0604020202020204" pitchFamily="34" charset="0"/>
              <a:buChar char="•"/>
            </a:pPr>
            <a:r>
              <a:rPr lang="en-US" dirty="0"/>
              <a:t>Can only use built-in roles (and not 'Owner' role)</a:t>
            </a:r>
          </a:p>
          <a:p>
            <a:pPr marL="457200" indent="-457200">
              <a:buFont typeface="Arial" panose="020B0604020202020204" pitchFamily="34" charset="0"/>
              <a:buChar char="•"/>
            </a:pPr>
            <a:r>
              <a:rPr lang="en-US" dirty="0"/>
              <a:t>Cannot use Management Groups (automate instead)</a:t>
            </a:r>
          </a:p>
          <a:p>
            <a:endParaRPr lang="en-IE" dirty="0"/>
          </a:p>
        </p:txBody>
      </p:sp>
    </p:spTree>
    <p:extLst>
      <p:ext uri="{BB962C8B-B14F-4D97-AF65-F5344CB8AC3E}">
        <p14:creationId xmlns:p14="http://schemas.microsoft.com/office/powerpoint/2010/main" val="24035922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A024-17A4-4BE9-A8B1-5D876477BA15}"/>
              </a:ext>
            </a:extLst>
          </p:cNvPr>
          <p:cNvSpPr>
            <a:spLocks noGrp="1"/>
          </p:cNvSpPr>
          <p:nvPr>
            <p:ph type="title"/>
          </p:nvPr>
        </p:nvSpPr>
        <p:spPr>
          <a:xfrm>
            <a:off x="588263" y="457200"/>
            <a:ext cx="11018520" cy="553998"/>
          </a:xfrm>
        </p:spPr>
        <p:txBody>
          <a:bodyPr/>
          <a:lstStyle/>
          <a:p>
            <a:r>
              <a:rPr lang="en-IE" dirty="0"/>
              <a:t>Solution – Backup config. and monitoring</a:t>
            </a:r>
          </a:p>
        </p:txBody>
      </p:sp>
      <p:sp>
        <p:nvSpPr>
          <p:cNvPr id="3" name="Content Placeholder 2">
            <a:extLst>
              <a:ext uri="{FF2B5EF4-FFF2-40B4-BE49-F238E27FC236}">
                <a16:creationId xmlns:a16="http://schemas.microsoft.com/office/drawing/2014/main" id="{74CA6AF4-A4E2-4AA3-83B3-BB3A393B3AEF}"/>
              </a:ext>
            </a:extLst>
          </p:cNvPr>
          <p:cNvSpPr>
            <a:spLocks noGrp="1"/>
          </p:cNvSpPr>
          <p:nvPr>
            <p:ph sz="quarter" idx="10"/>
          </p:nvPr>
        </p:nvSpPr>
        <p:spPr>
          <a:xfrm>
            <a:off x="584200" y="1435100"/>
            <a:ext cx="11018838" cy="4739759"/>
          </a:xfrm>
        </p:spPr>
        <p:txBody>
          <a:bodyPr/>
          <a:lstStyle/>
          <a:p>
            <a:pPr marL="457200" indent="-457200">
              <a:buFont typeface="Arial" panose="020B0604020202020204" pitchFamily="34" charset="0"/>
              <a:buChar char="•"/>
            </a:pPr>
            <a:r>
              <a:rPr lang="en-US" dirty="0"/>
              <a:t>Backup Explorer and Backup Reports</a:t>
            </a:r>
          </a:p>
          <a:p>
            <a:pPr marL="457200" indent="-457200">
              <a:buFont typeface="Arial" panose="020B0604020202020204" pitchFamily="34" charset="0"/>
              <a:buChar char="•"/>
            </a:pPr>
            <a:r>
              <a:rPr lang="en-US" dirty="0"/>
              <a:t>Backup Explorer is especially good for monitoring dashboard since it provides an up-to-date view across all subscriptions</a:t>
            </a:r>
          </a:p>
          <a:p>
            <a:pPr marL="457200" indent="-457200">
              <a:buFont typeface="Arial" panose="020B0604020202020204" pitchFamily="34" charset="0"/>
              <a:buChar char="•"/>
            </a:pPr>
            <a:r>
              <a:rPr lang="en-US" dirty="0"/>
              <a:t>On-board Recovery Services Vaults to Log Analytics to enable Backup Reports and log-based alerts (more flexible than built-in RSV alerts)</a:t>
            </a:r>
          </a:p>
          <a:p>
            <a:pPr marL="457200" indent="-457200">
              <a:buFont typeface="Arial" panose="020B0604020202020204" pitchFamily="34" charset="0"/>
              <a:buChar char="•"/>
            </a:pPr>
            <a:r>
              <a:rPr lang="en-US" dirty="0"/>
              <a:t>Use policy to configure/check vault on-boarding to Log Analytics workspace (workspace in customer subscriptions)</a:t>
            </a:r>
          </a:p>
          <a:p>
            <a:pPr marL="457200" indent="-457200">
              <a:buFont typeface="Arial" panose="020B0604020202020204" pitchFamily="34" charset="0"/>
              <a:buChar char="•"/>
            </a:pPr>
            <a:r>
              <a:rPr lang="en-US" dirty="0"/>
              <a:t>Automate policy assignment and alert configuration for scale</a:t>
            </a:r>
          </a:p>
          <a:p>
            <a:endParaRPr lang="en-IE" dirty="0"/>
          </a:p>
        </p:txBody>
      </p:sp>
    </p:spTree>
    <p:extLst>
      <p:ext uri="{BB962C8B-B14F-4D97-AF65-F5344CB8AC3E}">
        <p14:creationId xmlns:p14="http://schemas.microsoft.com/office/powerpoint/2010/main" val="41752551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D765-9051-47C8-9224-8F4E20F4455E}"/>
              </a:ext>
            </a:extLst>
          </p:cNvPr>
          <p:cNvSpPr>
            <a:spLocks noGrp="1"/>
          </p:cNvSpPr>
          <p:nvPr>
            <p:ph type="title"/>
          </p:nvPr>
        </p:nvSpPr>
        <p:spPr/>
        <p:txBody>
          <a:bodyPr/>
          <a:lstStyle/>
          <a:p>
            <a:r>
              <a:rPr lang="en-IE" dirty="0"/>
              <a:t>Solution – Patch management</a:t>
            </a:r>
          </a:p>
        </p:txBody>
      </p:sp>
      <p:sp>
        <p:nvSpPr>
          <p:cNvPr id="3" name="Content Placeholder 2">
            <a:extLst>
              <a:ext uri="{FF2B5EF4-FFF2-40B4-BE49-F238E27FC236}">
                <a16:creationId xmlns:a16="http://schemas.microsoft.com/office/drawing/2014/main" id="{D2C7515D-0A3D-41A9-9013-3F1FCECDE942}"/>
              </a:ext>
            </a:extLst>
          </p:cNvPr>
          <p:cNvSpPr>
            <a:spLocks noGrp="1"/>
          </p:cNvSpPr>
          <p:nvPr>
            <p:ph sz="quarter" idx="10"/>
          </p:nvPr>
        </p:nvSpPr>
        <p:spPr>
          <a:xfrm>
            <a:off x="584200" y="1435100"/>
            <a:ext cx="11018838" cy="4825937"/>
          </a:xfrm>
        </p:spPr>
        <p:txBody>
          <a:bodyPr/>
          <a:lstStyle/>
          <a:p>
            <a:pPr marL="457200" indent="-457200">
              <a:buFont typeface="Arial" panose="020B0604020202020204" pitchFamily="34" charset="0"/>
              <a:buChar char="•"/>
            </a:pPr>
            <a:r>
              <a:rPr lang="en-US" dirty="0"/>
              <a:t>Use Azure Patch Management</a:t>
            </a:r>
          </a:p>
          <a:p>
            <a:pPr marL="457200" indent="-457200">
              <a:buFont typeface="Arial" panose="020B0604020202020204" pitchFamily="34" charset="0"/>
              <a:buChar char="•"/>
            </a:pPr>
            <a:r>
              <a:rPr lang="en-US" dirty="0"/>
              <a:t>Supports Windows and Linux, on-premises and Azure</a:t>
            </a:r>
          </a:p>
          <a:p>
            <a:pPr marL="457200" indent="-457200">
              <a:buFont typeface="Arial" panose="020B0604020202020204" pitchFamily="34" charset="0"/>
              <a:buChar char="•"/>
            </a:pPr>
            <a:r>
              <a:rPr lang="en-US" dirty="0"/>
              <a:t>Requires Log Analytics agent, Log Analytics workspace, and Automation Account</a:t>
            </a:r>
          </a:p>
          <a:p>
            <a:pPr marL="457200" indent="-457200">
              <a:buFont typeface="Arial" panose="020B0604020202020204" pitchFamily="34" charset="0"/>
              <a:buChar char="•"/>
            </a:pPr>
            <a:r>
              <a:rPr lang="en-US" dirty="0"/>
              <a:t>Use customer subscriptions for billing/compliance reasons</a:t>
            </a:r>
          </a:p>
          <a:p>
            <a:pPr marL="457200" indent="-457200">
              <a:buFont typeface="Arial" panose="020B0604020202020204" pitchFamily="34" charset="0"/>
              <a:buChar char="•"/>
            </a:pPr>
            <a:r>
              <a:rPr lang="en-US" dirty="0"/>
              <a:t>Can auto-onboard all machines in Log Analytics to Patch Management</a:t>
            </a:r>
          </a:p>
          <a:p>
            <a:pPr marL="457200" indent="-457200">
              <a:buFont typeface="Arial" panose="020B0604020202020204" pitchFamily="34" charset="0"/>
              <a:buChar char="•"/>
            </a:pPr>
            <a:r>
              <a:rPr lang="en-US" dirty="0"/>
              <a:t>UI is single-workspace, hence must be managed per-customer</a:t>
            </a:r>
          </a:p>
          <a:p>
            <a:pPr marL="457200" indent="-457200">
              <a:buFont typeface="Arial" panose="020B0604020202020204" pitchFamily="34" charset="0"/>
              <a:buChar char="•"/>
            </a:pPr>
            <a:r>
              <a:rPr lang="en-US" dirty="0"/>
              <a:t>Can built cross-tenant dashboard using Azure Monitor Workbooks and Lighthouse, but limited to 100 workspaces per query</a:t>
            </a:r>
            <a:endParaRPr lang="en-IE" dirty="0"/>
          </a:p>
        </p:txBody>
      </p:sp>
    </p:spTree>
    <p:extLst>
      <p:ext uri="{BB962C8B-B14F-4D97-AF65-F5344CB8AC3E}">
        <p14:creationId xmlns:p14="http://schemas.microsoft.com/office/powerpoint/2010/main" val="28134581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D7CB-61AC-4F15-A3EA-9E051316BADF}"/>
              </a:ext>
            </a:extLst>
          </p:cNvPr>
          <p:cNvSpPr>
            <a:spLocks noGrp="1"/>
          </p:cNvSpPr>
          <p:nvPr>
            <p:ph type="title"/>
          </p:nvPr>
        </p:nvSpPr>
        <p:spPr>
          <a:xfrm>
            <a:off x="585216" y="2309812"/>
            <a:ext cx="3182027" cy="3959225"/>
          </a:xfrm>
        </p:spPr>
        <p:txBody>
          <a:bodyPr wrap="square" anchor="t">
            <a:normAutofit/>
          </a:bodyPr>
          <a:lstStyle/>
          <a:p>
            <a:r>
              <a:rPr lang="en-IE" dirty="0"/>
              <a:t>Abstract and learning objectives</a:t>
            </a:r>
          </a:p>
        </p:txBody>
      </p:sp>
      <p:sp>
        <p:nvSpPr>
          <p:cNvPr id="3" name="Content Placeholder 2">
            <a:extLst>
              <a:ext uri="{FF2B5EF4-FFF2-40B4-BE49-F238E27FC236}">
                <a16:creationId xmlns:a16="http://schemas.microsoft.com/office/drawing/2014/main" id="{4EACAF6F-D2AC-4FFD-A2C8-9E66E0D93AD4}"/>
              </a:ext>
            </a:extLst>
          </p:cNvPr>
          <p:cNvSpPr>
            <a:spLocks noGrp="1"/>
          </p:cNvSpPr>
          <p:nvPr>
            <p:ph type="body" sz="quarter" idx="11"/>
          </p:nvPr>
        </p:nvSpPr>
        <p:spPr>
          <a:xfrm>
            <a:off x="4354523" y="2309812"/>
            <a:ext cx="7254865" cy="3959226"/>
          </a:xfrm>
        </p:spPr>
        <p:txBody>
          <a:bodyPr wrap="square" anchor="t">
            <a:normAutofit fontScale="77500" lnSpcReduction="20000"/>
          </a:bodyPr>
          <a:lstStyle/>
          <a:p>
            <a:pPr>
              <a:lnSpc>
                <a:spcPct val="120000"/>
              </a:lnSpc>
              <a:spcBef>
                <a:spcPts val="1800"/>
              </a:spcBef>
            </a:pPr>
            <a:r>
              <a:rPr lang="en-US" sz="2400" dirty="0"/>
              <a:t>In this whiteboard design session, you will look at how to design monitoring and management solutions in Azure. Your focus will be on a partner Managed Service Provider scenario, where management must be provided at scale across a large number of customers.</a:t>
            </a:r>
          </a:p>
          <a:p>
            <a:pPr>
              <a:lnSpc>
                <a:spcPct val="120000"/>
              </a:lnSpc>
              <a:spcBef>
                <a:spcPts val="1800"/>
              </a:spcBef>
            </a:pPr>
            <a:r>
              <a:rPr lang="en-US" sz="2400" dirty="0"/>
              <a:t>At the end of the workshop, you will be better able to design and use Azure monitoring and management tools, including Azure Monitor Workbooks, Log Analytics, Azure Alerts, and Azure Automation. You will also understand how to deploy these technologies across a large portfolio of customers using a variety of automation technologies. You will also better understand the challenges involved in managing Azure solutions at scale.</a:t>
            </a:r>
          </a:p>
          <a:p>
            <a:pPr>
              <a:lnSpc>
                <a:spcPct val="90000"/>
              </a:lnSpc>
            </a:pPr>
            <a:endParaRPr lang="en-IE" sz="1800" dirty="0"/>
          </a:p>
        </p:txBody>
      </p:sp>
    </p:spTree>
    <p:extLst>
      <p:ext uri="{BB962C8B-B14F-4D97-AF65-F5344CB8AC3E}">
        <p14:creationId xmlns:p14="http://schemas.microsoft.com/office/powerpoint/2010/main" val="23140516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2FF2-61C1-455C-9104-512AD10EDB35}"/>
              </a:ext>
            </a:extLst>
          </p:cNvPr>
          <p:cNvSpPr>
            <a:spLocks noGrp="1"/>
          </p:cNvSpPr>
          <p:nvPr>
            <p:ph type="title"/>
          </p:nvPr>
        </p:nvSpPr>
        <p:spPr/>
        <p:txBody>
          <a:bodyPr/>
          <a:lstStyle/>
          <a:p>
            <a:r>
              <a:rPr lang="en-IE" dirty="0"/>
              <a:t>Solution – VM and server monitoring</a:t>
            </a:r>
          </a:p>
        </p:txBody>
      </p:sp>
      <p:sp>
        <p:nvSpPr>
          <p:cNvPr id="3" name="Content Placeholder 2">
            <a:extLst>
              <a:ext uri="{FF2B5EF4-FFF2-40B4-BE49-F238E27FC236}">
                <a16:creationId xmlns:a16="http://schemas.microsoft.com/office/drawing/2014/main" id="{D2CF1ECC-BAC7-4576-9F17-5D9ED0D0E789}"/>
              </a:ext>
            </a:extLst>
          </p:cNvPr>
          <p:cNvSpPr>
            <a:spLocks noGrp="1"/>
          </p:cNvSpPr>
          <p:nvPr>
            <p:ph sz="quarter" idx="10"/>
          </p:nvPr>
        </p:nvSpPr>
        <p:spPr>
          <a:xfrm>
            <a:off x="584200" y="1435100"/>
            <a:ext cx="11018838" cy="4739759"/>
          </a:xfrm>
        </p:spPr>
        <p:txBody>
          <a:bodyPr/>
          <a:lstStyle/>
          <a:p>
            <a:pPr marL="457200" indent="-457200">
              <a:buFont typeface="Arial" panose="020B0604020202020204" pitchFamily="34" charset="0"/>
              <a:buChar char="•"/>
            </a:pPr>
            <a:r>
              <a:rPr lang="en-US" dirty="0"/>
              <a:t>Use Azure Monitor for VMs</a:t>
            </a:r>
          </a:p>
          <a:p>
            <a:pPr marL="457200" indent="-457200">
              <a:buFont typeface="Arial" panose="020B0604020202020204" pitchFamily="34" charset="0"/>
              <a:buChar char="•"/>
            </a:pPr>
            <a:r>
              <a:rPr lang="en-US" dirty="0"/>
              <a:t>Share Log Analytics workspace with Update Management</a:t>
            </a:r>
          </a:p>
          <a:p>
            <a:pPr marL="457200" indent="-457200">
              <a:buFont typeface="Arial" panose="020B0604020202020204" pitchFamily="34" charset="0"/>
              <a:buChar char="•"/>
            </a:pPr>
            <a:r>
              <a:rPr lang="en-US" dirty="0"/>
              <a:t>Deploy Log Analytics agent and Dependency Agent (if needed, service map is useful for migration)</a:t>
            </a:r>
          </a:p>
          <a:p>
            <a:pPr marL="457200" indent="-457200">
              <a:buFont typeface="Arial" panose="020B0604020202020204" pitchFamily="34" charset="0"/>
              <a:buChar char="•"/>
            </a:pPr>
            <a:r>
              <a:rPr lang="en-US" dirty="0"/>
              <a:t>Deploy agents to Azure VMs via policy, to on-premises servers via command line</a:t>
            </a:r>
          </a:p>
          <a:p>
            <a:pPr marL="457200" indent="-457200">
              <a:buFont typeface="Arial" panose="020B0604020202020204" pitchFamily="34" charset="0"/>
              <a:buChar char="•"/>
            </a:pPr>
            <a:r>
              <a:rPr lang="en-US" dirty="0"/>
              <a:t>Wide range of reports including 'Top N'</a:t>
            </a:r>
          </a:p>
          <a:p>
            <a:pPr marL="457200" indent="-457200">
              <a:buFont typeface="Arial" panose="020B0604020202020204" pitchFamily="34" charset="0"/>
              <a:buChar char="•"/>
            </a:pPr>
            <a:r>
              <a:rPr lang="en-US" dirty="0"/>
              <a:t>Default views are single-tenant. Use Azure Monitor workbooks via Lighthouse for cross-tenant reports (max 100 workspaces per query)</a:t>
            </a:r>
          </a:p>
        </p:txBody>
      </p:sp>
    </p:spTree>
    <p:extLst>
      <p:ext uri="{BB962C8B-B14F-4D97-AF65-F5344CB8AC3E}">
        <p14:creationId xmlns:p14="http://schemas.microsoft.com/office/powerpoint/2010/main" val="28389755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6BF7-128D-4143-889B-A04BF5CDDCE5}"/>
              </a:ext>
            </a:extLst>
          </p:cNvPr>
          <p:cNvSpPr>
            <a:spLocks noGrp="1"/>
          </p:cNvSpPr>
          <p:nvPr>
            <p:ph type="title"/>
          </p:nvPr>
        </p:nvSpPr>
        <p:spPr/>
        <p:txBody>
          <a:bodyPr/>
          <a:lstStyle/>
          <a:p>
            <a:r>
              <a:rPr lang="en-IE" dirty="0"/>
              <a:t>Solution – Automation of manual tasks</a:t>
            </a:r>
          </a:p>
        </p:txBody>
      </p:sp>
      <p:sp>
        <p:nvSpPr>
          <p:cNvPr id="3" name="Content Placeholder 2">
            <a:extLst>
              <a:ext uri="{FF2B5EF4-FFF2-40B4-BE49-F238E27FC236}">
                <a16:creationId xmlns:a16="http://schemas.microsoft.com/office/drawing/2014/main" id="{E94A778F-D95B-49D4-9BAA-3C5EF03D0A9E}"/>
              </a:ext>
            </a:extLst>
          </p:cNvPr>
          <p:cNvSpPr>
            <a:spLocks noGrp="1"/>
          </p:cNvSpPr>
          <p:nvPr>
            <p:ph sz="quarter" idx="10"/>
          </p:nvPr>
        </p:nvSpPr>
        <p:spPr>
          <a:xfrm>
            <a:off x="584200" y="1435100"/>
            <a:ext cx="11018838" cy="4395049"/>
          </a:xfrm>
        </p:spPr>
        <p:txBody>
          <a:bodyPr/>
          <a:lstStyle/>
          <a:p>
            <a:pPr marL="457200" indent="-457200">
              <a:buFont typeface="Arial" panose="020B0604020202020204" pitchFamily="34" charset="0"/>
              <a:buChar char="•"/>
            </a:pPr>
            <a:r>
              <a:rPr lang="en-IE" dirty="0"/>
              <a:t>Use Azure Automation</a:t>
            </a:r>
          </a:p>
          <a:p>
            <a:pPr marL="457200" indent="-457200">
              <a:buFont typeface="Arial" panose="020B0604020202020204" pitchFamily="34" charset="0"/>
              <a:buChar char="•"/>
            </a:pPr>
            <a:r>
              <a:rPr lang="en-IE" dirty="0"/>
              <a:t>PowerShell runbooks can manage Azure resources</a:t>
            </a:r>
          </a:p>
          <a:p>
            <a:pPr marL="457200" indent="-457200">
              <a:buFont typeface="Arial" panose="020B0604020202020204" pitchFamily="34" charset="0"/>
              <a:buChar char="•"/>
            </a:pPr>
            <a:r>
              <a:rPr lang="en-IE" dirty="0"/>
              <a:t>Use Invoke-</a:t>
            </a:r>
            <a:r>
              <a:rPr lang="en-IE" dirty="0" err="1"/>
              <a:t>AzVMRunCommand</a:t>
            </a:r>
            <a:r>
              <a:rPr lang="en-IE" dirty="0"/>
              <a:t> to run scripts on VMs without opening any network access (could also use PS remoting, SSH etc)</a:t>
            </a:r>
          </a:p>
          <a:p>
            <a:pPr marL="457200" indent="-457200">
              <a:buFont typeface="Arial" panose="020B0604020202020204" pitchFamily="34" charset="0"/>
              <a:buChar char="•"/>
            </a:pPr>
            <a:r>
              <a:rPr lang="en-IE" dirty="0"/>
              <a:t>Use Hybrid Runbook Workers to run scripts on-premises</a:t>
            </a:r>
          </a:p>
          <a:p>
            <a:pPr marL="457200" indent="-457200">
              <a:buFont typeface="Arial" panose="020B0604020202020204" pitchFamily="34" charset="0"/>
              <a:buChar char="•"/>
            </a:pPr>
            <a:r>
              <a:rPr lang="en-IE" dirty="0"/>
              <a:t>Locate Automation Account in CCS subscription and access customer subscriptions via Lighthouse to protect runbook IP</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14256315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F81-1BBE-4DEC-843B-BEA2C29EA763}"/>
              </a:ext>
            </a:extLst>
          </p:cNvPr>
          <p:cNvSpPr>
            <a:spLocks noGrp="1"/>
          </p:cNvSpPr>
          <p:nvPr>
            <p:ph type="title"/>
          </p:nvPr>
        </p:nvSpPr>
        <p:spPr/>
        <p:txBody>
          <a:bodyPr/>
          <a:lstStyle/>
          <a:p>
            <a:r>
              <a:rPr lang="en-IE" dirty="0"/>
              <a:t>Solution – PaaS monitoring</a:t>
            </a:r>
          </a:p>
        </p:txBody>
      </p:sp>
      <p:sp>
        <p:nvSpPr>
          <p:cNvPr id="3" name="Content Placeholder 2">
            <a:extLst>
              <a:ext uri="{FF2B5EF4-FFF2-40B4-BE49-F238E27FC236}">
                <a16:creationId xmlns:a16="http://schemas.microsoft.com/office/drawing/2014/main" id="{F5470375-21A7-4607-A234-6C60A42AC946}"/>
              </a:ext>
            </a:extLst>
          </p:cNvPr>
          <p:cNvSpPr>
            <a:spLocks noGrp="1"/>
          </p:cNvSpPr>
          <p:nvPr>
            <p:ph sz="quarter" idx="10"/>
          </p:nvPr>
        </p:nvSpPr>
        <p:spPr>
          <a:xfrm>
            <a:off x="584200" y="1435100"/>
            <a:ext cx="11018838" cy="4198072"/>
          </a:xfrm>
        </p:spPr>
        <p:txBody>
          <a:bodyPr/>
          <a:lstStyle/>
          <a:p>
            <a:r>
              <a:rPr lang="en-US" dirty="0"/>
              <a:t>Web Apps</a:t>
            </a:r>
          </a:p>
          <a:p>
            <a:pPr marL="457200" indent="-457200">
              <a:buFont typeface="Arial" panose="020B0604020202020204" pitchFamily="34" charset="0"/>
              <a:buChar char="•"/>
            </a:pPr>
            <a:r>
              <a:rPr lang="en-US" dirty="0"/>
              <a:t>Platform metrics and metric alerts for app performance</a:t>
            </a:r>
          </a:p>
          <a:p>
            <a:pPr marL="914400" lvl="1" indent="-457200">
              <a:buFont typeface="Arial" panose="020B0604020202020204" pitchFamily="34" charset="0"/>
              <a:buChar char="•"/>
            </a:pPr>
            <a:r>
              <a:rPr lang="en-US" dirty="0"/>
              <a:t>Latency, 4xx responses, many more</a:t>
            </a:r>
          </a:p>
          <a:p>
            <a:pPr marL="457200" indent="-457200">
              <a:buFont typeface="Arial" panose="020B0604020202020204" pitchFamily="34" charset="0"/>
              <a:buChar char="•"/>
            </a:pPr>
            <a:r>
              <a:rPr lang="en-US" dirty="0"/>
              <a:t>Integrated logging for investigating issues</a:t>
            </a:r>
          </a:p>
          <a:p>
            <a:pPr marL="914400" lvl="1" indent="-457200">
              <a:buFont typeface="Arial" panose="020B0604020202020204" pitchFamily="34" charset="0"/>
              <a:buChar char="•"/>
            </a:pPr>
            <a:r>
              <a:rPr lang="en-US" dirty="0"/>
              <a:t>Application logs, web server logs, error logs, failed request tracing, and deployment logs</a:t>
            </a:r>
          </a:p>
          <a:p>
            <a:pPr marL="457200" indent="-457200">
              <a:buFont typeface="Arial" panose="020B0604020202020204" pitchFamily="34" charset="0"/>
              <a:buChar char="•"/>
            </a:pPr>
            <a:r>
              <a:rPr lang="en-US" dirty="0"/>
              <a:t>Application Insights</a:t>
            </a:r>
          </a:p>
          <a:p>
            <a:pPr marL="914400" lvl="1" indent="-457200">
              <a:buFont typeface="Arial" panose="020B0604020202020204" pitchFamily="34" charset="0"/>
              <a:buChar char="•"/>
            </a:pPr>
            <a:r>
              <a:rPr lang="en-US" dirty="0"/>
              <a:t>Agent-based for .NET and .NET Core, simply enable from Web App port</a:t>
            </a:r>
          </a:p>
          <a:p>
            <a:pPr marL="914400" lvl="1" indent="-457200">
              <a:buFont typeface="Arial" panose="020B0604020202020204" pitchFamily="34" charset="0"/>
              <a:buChar char="•"/>
            </a:pPr>
            <a:r>
              <a:rPr lang="en-US" dirty="0"/>
              <a:t>Or integrate SDK for other platforms and custom metrics and events (enables Linux)</a:t>
            </a:r>
          </a:p>
          <a:p>
            <a:pPr marL="914400" lvl="1" indent="-457200">
              <a:buFont typeface="Arial" panose="020B0604020202020204" pitchFamily="34" charset="0"/>
              <a:buChar char="•"/>
            </a:pPr>
            <a:r>
              <a:rPr lang="en-US" dirty="0"/>
              <a:t>Detailed diagnostics such as distributed tracing</a:t>
            </a:r>
          </a:p>
          <a:p>
            <a:pPr marL="914400" lvl="1" indent="-457200">
              <a:buFont typeface="Arial" panose="020B0604020202020204" pitchFamily="34" charset="0"/>
              <a:buChar char="•"/>
            </a:pPr>
            <a:r>
              <a:rPr lang="en-US" dirty="0"/>
              <a:t>JavaScript SDK measures client-side user experience</a:t>
            </a:r>
          </a:p>
        </p:txBody>
      </p:sp>
    </p:spTree>
    <p:extLst>
      <p:ext uri="{BB962C8B-B14F-4D97-AF65-F5344CB8AC3E}">
        <p14:creationId xmlns:p14="http://schemas.microsoft.com/office/powerpoint/2010/main" val="9257726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F81-1BBE-4DEC-843B-BEA2C29EA763}"/>
              </a:ext>
            </a:extLst>
          </p:cNvPr>
          <p:cNvSpPr>
            <a:spLocks noGrp="1"/>
          </p:cNvSpPr>
          <p:nvPr>
            <p:ph type="title"/>
          </p:nvPr>
        </p:nvSpPr>
        <p:spPr/>
        <p:txBody>
          <a:bodyPr/>
          <a:lstStyle/>
          <a:p>
            <a:r>
              <a:rPr lang="en-IE" dirty="0"/>
              <a:t>Solution – PaaS monitoring</a:t>
            </a:r>
          </a:p>
        </p:txBody>
      </p:sp>
      <p:sp>
        <p:nvSpPr>
          <p:cNvPr id="3" name="Content Placeholder 2">
            <a:extLst>
              <a:ext uri="{FF2B5EF4-FFF2-40B4-BE49-F238E27FC236}">
                <a16:creationId xmlns:a16="http://schemas.microsoft.com/office/drawing/2014/main" id="{F5470375-21A7-4607-A234-6C60A42AC946}"/>
              </a:ext>
            </a:extLst>
          </p:cNvPr>
          <p:cNvSpPr>
            <a:spLocks noGrp="1"/>
          </p:cNvSpPr>
          <p:nvPr>
            <p:ph sz="quarter" idx="10"/>
          </p:nvPr>
        </p:nvSpPr>
        <p:spPr>
          <a:xfrm>
            <a:off x="584200" y="1435100"/>
            <a:ext cx="11018838" cy="4308872"/>
          </a:xfrm>
        </p:spPr>
        <p:txBody>
          <a:bodyPr/>
          <a:lstStyle/>
          <a:p>
            <a:r>
              <a:rPr lang="en-US" dirty="0"/>
              <a:t>SQL Database</a:t>
            </a:r>
          </a:p>
          <a:p>
            <a:pPr marL="457200" indent="-457200">
              <a:buFont typeface="Arial" panose="020B0604020202020204" pitchFamily="34" charset="0"/>
              <a:buChar char="•"/>
            </a:pPr>
            <a:r>
              <a:rPr lang="en-US" dirty="0"/>
              <a:t>Metrics in Azure Data Studio or SSMS</a:t>
            </a:r>
          </a:p>
          <a:p>
            <a:pPr marL="457200" indent="-457200">
              <a:buFont typeface="Arial" panose="020B0604020202020204" pitchFamily="34" charset="0"/>
              <a:buChar char="•"/>
            </a:pPr>
            <a:r>
              <a:rPr lang="en-US" dirty="0"/>
              <a:t>Export metrics and logs to Log Analytics, analyze with Azure SQL Analytics</a:t>
            </a:r>
          </a:p>
          <a:p>
            <a:pPr marL="457200" indent="-457200">
              <a:buFont typeface="Arial" panose="020B0604020202020204" pitchFamily="34" charset="0"/>
              <a:buChar char="•"/>
            </a:pPr>
            <a:r>
              <a:rPr lang="en-US" dirty="0"/>
              <a:t>Database Advisors provides recommendations and automatic tuning options</a:t>
            </a:r>
          </a:p>
          <a:p>
            <a:pPr marL="457200" indent="-457200">
              <a:buFont typeface="Arial" panose="020B0604020202020204" pitchFamily="34" charset="0"/>
              <a:buChar char="•"/>
            </a:pPr>
            <a:r>
              <a:rPr lang="en-US" dirty="0"/>
              <a:t>SQL Intelligent Insights compares last-hour with last-week using AI for pro-active maintenance</a:t>
            </a:r>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23854082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FB74-462D-4441-A268-6E8FB2AD7704}"/>
              </a:ext>
            </a:extLst>
          </p:cNvPr>
          <p:cNvSpPr>
            <a:spLocks noGrp="1"/>
          </p:cNvSpPr>
          <p:nvPr>
            <p:ph type="title"/>
          </p:nvPr>
        </p:nvSpPr>
        <p:spPr/>
        <p:txBody>
          <a:bodyPr/>
          <a:lstStyle/>
          <a:p>
            <a:r>
              <a:rPr lang="en-IE" dirty="0"/>
              <a:t>Solution – VM and server compliance</a:t>
            </a:r>
          </a:p>
        </p:txBody>
      </p:sp>
      <p:sp>
        <p:nvSpPr>
          <p:cNvPr id="3" name="Content Placeholder 2">
            <a:extLst>
              <a:ext uri="{FF2B5EF4-FFF2-40B4-BE49-F238E27FC236}">
                <a16:creationId xmlns:a16="http://schemas.microsoft.com/office/drawing/2014/main" id="{248F870B-ADB9-4544-9837-C887F067BC33}"/>
              </a:ext>
            </a:extLst>
          </p:cNvPr>
          <p:cNvSpPr>
            <a:spLocks noGrp="1"/>
          </p:cNvSpPr>
          <p:nvPr>
            <p:ph sz="quarter" idx="10"/>
          </p:nvPr>
        </p:nvSpPr>
        <p:spPr>
          <a:xfrm>
            <a:off x="584200" y="1435100"/>
            <a:ext cx="11018838" cy="5195268"/>
          </a:xfrm>
        </p:spPr>
        <p:txBody>
          <a:bodyPr/>
          <a:lstStyle/>
          <a:p>
            <a:pPr marL="457200" indent="-457200">
              <a:buFont typeface="Arial" panose="020B0604020202020204" pitchFamily="34" charset="0"/>
              <a:buChar char="•"/>
            </a:pPr>
            <a:r>
              <a:rPr lang="en-US" dirty="0"/>
              <a:t>VM Guest Policy can audit VM settings, reporting compliance back through the Azure Policy portal experience</a:t>
            </a:r>
          </a:p>
          <a:p>
            <a:pPr marL="457200" indent="-457200">
              <a:buFont typeface="Arial" panose="020B0604020202020204" pitchFamily="34" charset="0"/>
              <a:buChar char="•"/>
            </a:pPr>
            <a:r>
              <a:rPr lang="en-US" dirty="0"/>
              <a:t>Range of built-in policies for Windows and (more limited) Linux</a:t>
            </a:r>
          </a:p>
          <a:p>
            <a:pPr marL="914400" lvl="1" indent="-457200">
              <a:buFont typeface="Arial" panose="020B0604020202020204" pitchFamily="34" charset="0"/>
              <a:buChar char="•"/>
            </a:pPr>
            <a:r>
              <a:rPr lang="en-US" dirty="0"/>
              <a:t>Passwords, installed software, </a:t>
            </a:r>
            <a:r>
              <a:rPr lang="en-US" dirty="0" err="1"/>
              <a:t>etc</a:t>
            </a:r>
            <a:endParaRPr lang="en-US" dirty="0"/>
          </a:p>
          <a:p>
            <a:pPr marL="457200" indent="-457200">
              <a:buFont typeface="Arial" panose="020B0604020202020204" pitchFamily="34" charset="0"/>
              <a:buChar char="•"/>
            </a:pPr>
            <a:r>
              <a:rPr lang="en-US" dirty="0"/>
              <a:t>Can also implement custom policies</a:t>
            </a:r>
          </a:p>
          <a:p>
            <a:pPr marL="457200" indent="-457200">
              <a:buFont typeface="Arial" panose="020B0604020202020204" pitchFamily="34" charset="0"/>
              <a:buChar char="•"/>
            </a:pPr>
            <a:r>
              <a:rPr lang="en-US" dirty="0"/>
              <a:t>Extend to on-premises servers using Azure Arc</a:t>
            </a:r>
          </a:p>
          <a:p>
            <a:r>
              <a:rPr lang="en-US" dirty="0"/>
              <a:t>Limitations</a:t>
            </a:r>
          </a:p>
          <a:p>
            <a:pPr marL="457200" indent="-457200">
              <a:buFont typeface="Arial" panose="020B0604020202020204" pitchFamily="34" charset="0"/>
              <a:buChar char="•"/>
            </a:pPr>
            <a:r>
              <a:rPr lang="en-US" dirty="0"/>
              <a:t>Detection and reporting only, does not remediate issues (use Azure Automation)</a:t>
            </a:r>
          </a:p>
          <a:p>
            <a:pPr marL="457200" indent="-457200">
              <a:buFont typeface="Arial" panose="020B0604020202020204" pitchFamily="34" charset="0"/>
              <a:buChar char="•"/>
            </a:pPr>
            <a:r>
              <a:rPr lang="en-US" dirty="0"/>
              <a:t>No aggregated reporting since separate policy assignments per subscription under Lighthouse (or build own reports from APIs)</a:t>
            </a:r>
            <a:endParaRPr lang="en-IE" dirty="0"/>
          </a:p>
        </p:txBody>
      </p:sp>
    </p:spTree>
    <p:extLst>
      <p:ext uri="{BB962C8B-B14F-4D97-AF65-F5344CB8AC3E}">
        <p14:creationId xmlns:p14="http://schemas.microsoft.com/office/powerpoint/2010/main" val="358321384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C531-BD5D-4315-9D23-21912E7370DF}"/>
              </a:ext>
            </a:extLst>
          </p:cNvPr>
          <p:cNvSpPr>
            <a:spLocks noGrp="1"/>
          </p:cNvSpPr>
          <p:nvPr>
            <p:ph type="title"/>
          </p:nvPr>
        </p:nvSpPr>
        <p:spPr/>
        <p:txBody>
          <a:bodyPr/>
          <a:lstStyle/>
          <a:p>
            <a:r>
              <a:rPr lang="en-IE" dirty="0"/>
              <a:t>Solution – Cost management</a:t>
            </a:r>
          </a:p>
        </p:txBody>
      </p:sp>
      <p:sp>
        <p:nvSpPr>
          <p:cNvPr id="3" name="Content Placeholder 2">
            <a:extLst>
              <a:ext uri="{FF2B5EF4-FFF2-40B4-BE49-F238E27FC236}">
                <a16:creationId xmlns:a16="http://schemas.microsoft.com/office/drawing/2014/main" id="{ECBFC3EE-F6D6-40AA-A90A-979D83447C28}"/>
              </a:ext>
            </a:extLst>
          </p:cNvPr>
          <p:cNvSpPr>
            <a:spLocks noGrp="1"/>
          </p:cNvSpPr>
          <p:nvPr>
            <p:ph sz="quarter" idx="10"/>
          </p:nvPr>
        </p:nvSpPr>
        <p:spPr>
          <a:xfrm>
            <a:off x="584200" y="1435100"/>
            <a:ext cx="11018838" cy="5773888"/>
          </a:xfrm>
        </p:spPr>
        <p:txBody>
          <a:bodyPr/>
          <a:lstStyle/>
          <a:p>
            <a:pPr marL="457200" indent="-457200">
              <a:buFont typeface="Arial" panose="020B0604020202020204" pitchFamily="34" charset="0"/>
              <a:buChar char="•"/>
            </a:pPr>
            <a:r>
              <a:rPr lang="en-US" dirty="0"/>
              <a:t>Use Azure Cost Management</a:t>
            </a:r>
          </a:p>
          <a:p>
            <a:pPr marL="457200" indent="-457200">
              <a:buFont typeface="Arial" panose="020B0604020202020204" pitchFamily="34" charset="0"/>
              <a:buChar char="•"/>
            </a:pPr>
            <a:r>
              <a:rPr lang="en-US" dirty="0"/>
              <a:t>Out-of-box solution for cost analysis, segmentation, forecasting, recommendations</a:t>
            </a:r>
          </a:p>
          <a:p>
            <a:pPr marL="457200" indent="-457200">
              <a:buFont typeface="Arial" panose="020B0604020202020204" pitchFamily="34" charset="0"/>
              <a:buChar char="•"/>
            </a:pPr>
            <a:r>
              <a:rPr lang="en-US" dirty="0"/>
              <a:t>Alert based on cumulative spend (month, quarter, year)</a:t>
            </a:r>
          </a:p>
          <a:p>
            <a:pPr marL="457200" indent="-457200">
              <a:buFont typeface="Arial" panose="020B0604020202020204" pitchFamily="34" charset="0"/>
              <a:buChar char="•"/>
            </a:pPr>
            <a:r>
              <a:rPr lang="en-US" dirty="0"/>
              <a:t>No daily spend alert, but can export daily spend to storage and create alert via Azure Automation (also scales to multiple customers)</a:t>
            </a:r>
          </a:p>
          <a:p>
            <a:pPr marL="457200" indent="-457200">
              <a:buFont typeface="Arial" panose="020B0604020202020204" pitchFamily="34" charset="0"/>
              <a:buChar char="•"/>
            </a:pPr>
            <a:r>
              <a:rPr lang="en-US" dirty="0"/>
              <a:t>For CSP, requires MCA and Azure Plan. Can control customer access and only shows PAYG rates</a:t>
            </a:r>
          </a:p>
          <a:p>
            <a:r>
              <a:rPr lang="en-US" dirty="0"/>
              <a:t>Limitations</a:t>
            </a:r>
          </a:p>
          <a:p>
            <a:pPr marL="457200" indent="-457200">
              <a:buFont typeface="Arial" panose="020B0604020202020204" pitchFamily="34" charset="0"/>
              <a:buChar char="•"/>
            </a:pPr>
            <a:r>
              <a:rPr lang="en-US" dirty="0"/>
              <a:t>No aggregated views outside of Management Groups</a:t>
            </a:r>
          </a:p>
          <a:p>
            <a:endParaRPr lang="en-IE" dirty="0"/>
          </a:p>
        </p:txBody>
      </p:sp>
    </p:spTree>
    <p:extLst>
      <p:ext uri="{BB962C8B-B14F-4D97-AF65-F5344CB8AC3E}">
        <p14:creationId xmlns:p14="http://schemas.microsoft.com/office/powerpoint/2010/main" val="25951826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1</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2240613"/>
          </a:xfrm>
        </p:spPr>
        <p:txBody>
          <a:bodyPr/>
          <a:lstStyle/>
          <a:p>
            <a:r>
              <a:rPr lang="en-US" dirty="0"/>
              <a:t>Cost is a concern. As well as being cost-efficient, CCS prefer solutions that keep any costs associated with managing a customer solution within the customer subscription, rather than centralizing management costs into a CCS subscription</a:t>
            </a:r>
          </a:p>
          <a:p>
            <a:endParaRPr lang="en-US" dirty="0"/>
          </a:p>
        </p:txBody>
      </p:sp>
    </p:spTree>
    <p:extLst>
      <p:ext uri="{BB962C8B-B14F-4D97-AF65-F5344CB8AC3E}">
        <p14:creationId xmlns:p14="http://schemas.microsoft.com/office/powerpoint/2010/main" val="35086932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1 – Response</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4136517"/>
          </a:xfrm>
        </p:spPr>
        <p:txBody>
          <a:bodyPr/>
          <a:lstStyle/>
          <a:p>
            <a:pPr marL="457200" indent="-457200">
              <a:buFont typeface="Arial" panose="020B0604020202020204" pitchFamily="34" charset="0"/>
              <a:buChar char="•"/>
            </a:pPr>
            <a:r>
              <a:rPr lang="en-US" dirty="0"/>
              <a:t>Most of the solutions proposed can be implemented in the customer's Azure subscription, then accessed via Lighthouse</a:t>
            </a:r>
          </a:p>
          <a:p>
            <a:pPr marL="457200" indent="-457200">
              <a:buFont typeface="Arial" panose="020B0604020202020204" pitchFamily="34" charset="0"/>
              <a:buChar char="•"/>
            </a:pPr>
            <a:r>
              <a:rPr lang="en-US" dirty="0"/>
              <a:t>Largest cost is data in Log Analytics, always placed in customer subscriptions. Reduce by using capacity reservations</a:t>
            </a:r>
          </a:p>
          <a:p>
            <a:pPr marL="457200" indent="-457200">
              <a:buFont typeface="Arial" panose="020B0604020202020204" pitchFamily="34" charset="0"/>
              <a:buChar char="•"/>
            </a:pPr>
            <a:r>
              <a:rPr lang="en-US" dirty="0"/>
              <a:t>Azure Automation to automate administrative tasks is placed in a CCS subscription to protect CCS IP and scale tasks across customers (via Lighthouse). These costs will need to be either absorbed or cross-charged to the customers based on usage.</a:t>
            </a:r>
          </a:p>
          <a:p>
            <a:endParaRPr lang="en-US" dirty="0"/>
          </a:p>
        </p:txBody>
      </p:sp>
    </p:spTree>
    <p:extLst>
      <p:ext uri="{BB962C8B-B14F-4D97-AF65-F5344CB8AC3E}">
        <p14:creationId xmlns:p14="http://schemas.microsoft.com/office/powerpoint/2010/main" val="1766377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2</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1292662"/>
          </a:xfrm>
        </p:spPr>
        <p:txBody>
          <a:bodyPr/>
          <a:lstStyle/>
          <a:p>
            <a:r>
              <a:rPr lang="en-US" dirty="0"/>
              <a:t>New enterprise customers are more demanding regarding security and compliance. How can CCS demonstrate their services meet enterprise standards for secure operations?</a:t>
            </a:r>
            <a:endParaRPr lang="en-IE" dirty="0"/>
          </a:p>
        </p:txBody>
      </p:sp>
    </p:spTree>
    <p:extLst>
      <p:ext uri="{BB962C8B-B14F-4D97-AF65-F5344CB8AC3E}">
        <p14:creationId xmlns:p14="http://schemas.microsoft.com/office/powerpoint/2010/main" val="926694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2 – Response</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3360920"/>
          </a:xfrm>
        </p:spPr>
        <p:txBody>
          <a:bodyPr/>
          <a:lstStyle/>
          <a:p>
            <a:pPr marL="457200" indent="-457200">
              <a:buFont typeface="Arial" panose="020B0604020202020204" pitchFamily="34" charset="0"/>
              <a:buChar char="•"/>
            </a:pPr>
            <a:r>
              <a:rPr lang="en-US" dirty="0"/>
              <a:t>Lighthouse limits the permissions to specific roles which are reviewed by the customer in advance</a:t>
            </a:r>
          </a:p>
          <a:p>
            <a:pPr marL="457200" indent="-457200">
              <a:buFont typeface="Arial" panose="020B0604020202020204" pitchFamily="34" charset="0"/>
              <a:buChar char="•"/>
            </a:pPr>
            <a:r>
              <a:rPr lang="en-US" dirty="0"/>
              <a:t>Multi-factor authentication can be used secure </a:t>
            </a:r>
            <a:r>
              <a:rPr lang="en-IE" dirty="0"/>
              <a:t>CCS </a:t>
            </a:r>
            <a:r>
              <a:rPr lang="en-US" dirty="0"/>
              <a:t>staff accounts</a:t>
            </a:r>
          </a:p>
          <a:p>
            <a:pPr marL="457200" indent="-457200">
              <a:buFont typeface="Arial" panose="020B0604020202020204" pitchFamily="34" charset="0"/>
              <a:buChar char="•"/>
            </a:pPr>
            <a:r>
              <a:rPr lang="en-US" dirty="0"/>
              <a:t>Privileged Identity Management can secure accounts used for CCS staff administration</a:t>
            </a:r>
          </a:p>
          <a:p>
            <a:pPr marL="457200" indent="-457200">
              <a:buFont typeface="Arial" panose="020B0604020202020204" pitchFamily="34" charset="0"/>
              <a:buChar char="•"/>
            </a:pPr>
            <a:r>
              <a:rPr lang="en-US" dirty="0"/>
              <a:t>Azure Policy can be used to control permitted activities</a:t>
            </a:r>
          </a:p>
          <a:p>
            <a:pPr marL="457200" indent="-457200">
              <a:buFont typeface="Arial" panose="020B0604020202020204" pitchFamily="34" charset="0"/>
              <a:buChar char="•"/>
            </a:pPr>
            <a:r>
              <a:rPr lang="en-US" dirty="0"/>
              <a:t>The Azure Activity Log records all operations</a:t>
            </a:r>
          </a:p>
        </p:txBody>
      </p:sp>
    </p:spTree>
    <p:extLst>
      <p:ext uri="{BB962C8B-B14F-4D97-AF65-F5344CB8AC3E}">
        <p14:creationId xmlns:p14="http://schemas.microsoft.com/office/powerpoint/2010/main" val="30187908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Review the customer case study</a:t>
            </a:r>
          </a:p>
        </p:txBody>
      </p:sp>
      <p:sp>
        <p:nvSpPr>
          <p:cNvPr id="5" name="Text Placeholder 4">
            <a:extLst>
              <a:ext uri="{FF2B5EF4-FFF2-40B4-BE49-F238E27FC236}">
                <a16:creationId xmlns:a16="http://schemas.microsoft.com/office/drawing/2014/main" id="{0A71120F-CEDC-4EC2-B66B-A726B5EBB80B}"/>
              </a:ext>
            </a:extLst>
          </p:cNvPr>
          <p:cNvSpPr>
            <a:spLocks noGrp="1"/>
          </p:cNvSpPr>
          <p:nvPr>
            <p:ph type="body" sz="quarter" idx="10"/>
          </p:nvPr>
        </p:nvSpPr>
        <p:spPr>
          <a:xfrm>
            <a:off x="586390" y="1434370"/>
            <a:ext cx="11018520" cy="3287054"/>
          </a:xfrm>
        </p:spPr>
        <p:txBody>
          <a:bodyPr/>
          <a:lstStyle/>
          <a:p>
            <a:r>
              <a:rPr lang="en-US" sz="3600" dirty="0">
                <a:latin typeface="+mj-lt"/>
              </a:rPr>
              <a:t>Goal</a:t>
            </a:r>
            <a:endParaRPr lang="en-US" dirty="0">
              <a:latin typeface="+mj-lt"/>
            </a:endParaRPr>
          </a:p>
          <a:p>
            <a:r>
              <a:rPr lang="en-US" dirty="0"/>
              <a:t>Review the customer case study</a:t>
            </a:r>
          </a:p>
          <a:p>
            <a:r>
              <a:rPr lang="en-US" dirty="0"/>
              <a:t>Meet your coach and your team</a:t>
            </a:r>
          </a:p>
          <a:p>
            <a:endParaRPr lang="en-US" dirty="0"/>
          </a:p>
          <a:p>
            <a:r>
              <a:rPr lang="en-US" sz="3600" dirty="0">
                <a:latin typeface="+mj-lt"/>
              </a:rPr>
              <a:t>Time</a:t>
            </a:r>
          </a:p>
          <a:p>
            <a:r>
              <a:rPr lang="en-US" dirty="0"/>
              <a:t>30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510F7-6125-41C1-A9EC-EAA307BBCF76}"/>
              </a:ext>
            </a:extLst>
          </p:cNvPr>
          <p:cNvSpPr>
            <a:spLocks noGrp="1"/>
          </p:cNvSpPr>
          <p:nvPr>
            <p:ph type="title"/>
          </p:nvPr>
        </p:nvSpPr>
        <p:spPr/>
        <p:txBody>
          <a:bodyPr/>
          <a:lstStyle/>
          <a:p>
            <a:r>
              <a:rPr lang="en-IE" dirty="0"/>
              <a:t>Customer quote</a:t>
            </a:r>
          </a:p>
        </p:txBody>
      </p:sp>
      <p:sp>
        <p:nvSpPr>
          <p:cNvPr id="3" name="Content Placeholder 2">
            <a:extLst>
              <a:ext uri="{FF2B5EF4-FFF2-40B4-BE49-F238E27FC236}">
                <a16:creationId xmlns:a16="http://schemas.microsoft.com/office/drawing/2014/main" id="{BBD3E0E9-CB09-4F49-8B4E-DF87960897BC}"/>
              </a:ext>
            </a:extLst>
          </p:cNvPr>
          <p:cNvSpPr>
            <a:spLocks noGrp="1"/>
          </p:cNvSpPr>
          <p:nvPr>
            <p:ph sz="quarter" idx="10"/>
          </p:nvPr>
        </p:nvSpPr>
        <p:spPr>
          <a:xfrm>
            <a:off x="584200" y="1435100"/>
            <a:ext cx="11018838" cy="4567404"/>
          </a:xfrm>
        </p:spPr>
        <p:txBody>
          <a:bodyPr/>
          <a:lstStyle/>
          <a:p>
            <a:r>
              <a:rPr lang="en-US" dirty="0"/>
              <a:t>            Azure Lighthouse is a game-changer, enabling us to</a:t>
            </a:r>
            <a:br>
              <a:rPr lang="en-US" dirty="0"/>
            </a:br>
            <a:r>
              <a:rPr lang="en-US" dirty="0"/>
              <a:t>            dramatically streamline our management services hosted</a:t>
            </a:r>
            <a:br>
              <a:rPr lang="en-US" dirty="0"/>
            </a:br>
            <a:r>
              <a:rPr lang="en-US" dirty="0"/>
              <a:t>in customer subscriptions. We can now create cross-customer management experiences and automated approaches to many of our most common management scenarios. This is a huge improvement on per-customer management. There are still a few areas where per-customer management is required, and we look forward to</a:t>
            </a:r>
            <a:br>
              <a:rPr lang="en-US" dirty="0"/>
            </a:br>
            <a:r>
              <a:rPr lang="en-US" dirty="0"/>
              <a:t>future improvements.</a:t>
            </a:r>
          </a:p>
          <a:p>
            <a:endParaRPr lang="en-US" dirty="0"/>
          </a:p>
          <a:p>
            <a:r>
              <a:rPr lang="en-US" i="1" dirty="0"/>
              <a:t>Jack Walsh, CEO, Contoso Cloud Services</a:t>
            </a:r>
            <a:endParaRPr lang="en-IE" i="1" dirty="0"/>
          </a:p>
        </p:txBody>
      </p:sp>
      <p:sp>
        <p:nvSpPr>
          <p:cNvPr id="4" name="TextBox 3">
            <a:extLst>
              <a:ext uri="{FF2B5EF4-FFF2-40B4-BE49-F238E27FC236}">
                <a16:creationId xmlns:a16="http://schemas.microsoft.com/office/drawing/2014/main" id="{A9E60184-1129-4DB9-B28E-E1DB4966933A}"/>
              </a:ext>
            </a:extLst>
          </p:cNvPr>
          <p:cNvSpPr txBox="1"/>
          <p:nvPr/>
        </p:nvSpPr>
        <p:spPr>
          <a:xfrm rot="10800000">
            <a:off x="9863382" y="4027909"/>
            <a:ext cx="872836" cy="1206500"/>
          </a:xfrm>
          <a:prstGeom prst="rect">
            <a:avLst/>
          </a:prstGeom>
          <a:noFill/>
        </p:spPr>
        <p:txBody>
          <a:bodyPr wrap="none" lIns="0" tIns="0" rIns="0" bIns="0" rtlCol="0">
            <a:noAutofit/>
          </a:bodyPr>
          <a:lstStyle/>
          <a:p>
            <a:r>
              <a:rPr lang="en-IE" sz="16600" dirty="0">
                <a:latin typeface="Century Schoolbook" panose="02040604050505020304" pitchFamily="18" charset="0"/>
              </a:rPr>
              <a:t>“</a:t>
            </a:r>
          </a:p>
        </p:txBody>
      </p:sp>
      <p:pic>
        <p:nvPicPr>
          <p:cNvPr id="5" name="Picture 4">
            <a:extLst>
              <a:ext uri="{FF2B5EF4-FFF2-40B4-BE49-F238E27FC236}">
                <a16:creationId xmlns:a16="http://schemas.microsoft.com/office/drawing/2014/main" id="{C6FE4A5F-291A-4BBE-A9BB-9E0C9C2A067B}"/>
              </a:ext>
            </a:extLst>
          </p:cNvPr>
          <p:cNvPicPr>
            <a:picLocks noChangeAspect="1"/>
          </p:cNvPicPr>
          <p:nvPr/>
        </p:nvPicPr>
        <p:blipFill rotWithShape="1">
          <a:blip r:embed="rId3"/>
          <a:srcRect t="1606" b="-1606"/>
          <a:stretch/>
        </p:blipFill>
        <p:spPr>
          <a:xfrm>
            <a:off x="405348" y="1146107"/>
            <a:ext cx="1305860" cy="1201171"/>
          </a:xfrm>
          <a:prstGeom prst="rect">
            <a:avLst/>
          </a:prstGeom>
        </p:spPr>
      </p:pic>
    </p:spTree>
    <p:extLst>
      <p:ext uri="{BB962C8B-B14F-4D97-AF65-F5344CB8AC3E}">
        <p14:creationId xmlns:p14="http://schemas.microsoft.com/office/powerpoint/2010/main" val="3660398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959226"/>
          </a:xfrm>
        </p:spPr>
        <p:txBody>
          <a:bodyPr/>
          <a:lstStyle/>
          <a:p>
            <a:r>
              <a:rPr lang="en-US" dirty="0"/>
              <a:t>Click to add text</a:t>
            </a:r>
          </a:p>
        </p:txBody>
      </p:sp>
    </p:spTree>
    <p:extLst>
      <p:ext uri="{BB962C8B-B14F-4D97-AF65-F5344CB8AC3E}">
        <p14:creationId xmlns:p14="http://schemas.microsoft.com/office/powerpoint/2010/main" val="25495838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27211227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774109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9605474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691377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003813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89814-4CD6-48BD-8A33-1CFFAFFDA8EC}"/>
              </a:ext>
            </a:extLst>
          </p:cNvPr>
          <p:cNvSpPr>
            <a:spLocks noGrp="1"/>
          </p:cNvSpPr>
          <p:nvPr>
            <p:ph type="title"/>
          </p:nvPr>
        </p:nvSpPr>
        <p:spPr/>
        <p:txBody>
          <a:bodyPr/>
          <a:lstStyle/>
          <a:p>
            <a:r>
              <a:rPr lang="en-IE" dirty="0"/>
              <a:t>Customer background</a:t>
            </a:r>
          </a:p>
        </p:txBody>
      </p:sp>
      <p:sp>
        <p:nvSpPr>
          <p:cNvPr id="5" name="Content Placeholder 4">
            <a:extLst>
              <a:ext uri="{FF2B5EF4-FFF2-40B4-BE49-F238E27FC236}">
                <a16:creationId xmlns:a16="http://schemas.microsoft.com/office/drawing/2014/main" id="{B47713F1-CBD7-43FA-82C4-6B8F41259524}"/>
              </a:ext>
            </a:extLst>
          </p:cNvPr>
          <p:cNvSpPr>
            <a:spLocks noGrp="1"/>
          </p:cNvSpPr>
          <p:nvPr>
            <p:ph sz="quarter" idx="10"/>
          </p:nvPr>
        </p:nvSpPr>
        <p:spPr>
          <a:xfrm>
            <a:off x="584200" y="1435100"/>
            <a:ext cx="11018838" cy="3877985"/>
          </a:xfrm>
        </p:spPr>
        <p:txBody>
          <a:bodyPr/>
          <a:lstStyle/>
          <a:p>
            <a:pPr marL="457200" indent="-457200">
              <a:buFont typeface="Arial" panose="020B0604020202020204" pitchFamily="34" charset="0"/>
              <a:buChar char="•"/>
            </a:pPr>
            <a:r>
              <a:rPr lang="en-US" dirty="0"/>
              <a:t>Microsoft Partner with broad range of cloud-focused IT solutions</a:t>
            </a:r>
          </a:p>
          <a:p>
            <a:pPr marL="457200" indent="-457200">
              <a:buFont typeface="Arial" panose="020B0604020202020204" pitchFamily="34" charset="0"/>
              <a:buChar char="•"/>
            </a:pPr>
            <a:r>
              <a:rPr lang="en-US" dirty="0"/>
              <a:t>Founded in Atlanta in 1998, originally Contoso IT Services</a:t>
            </a:r>
          </a:p>
          <a:p>
            <a:pPr marL="457200" indent="-457200">
              <a:buFont typeface="Arial" panose="020B0604020202020204" pitchFamily="34" charset="0"/>
              <a:buChar char="•"/>
            </a:pPr>
            <a:r>
              <a:rPr lang="en-US" dirty="0"/>
              <a:t>Hosting and managed services business with four US datacenters</a:t>
            </a:r>
          </a:p>
          <a:p>
            <a:pPr marL="457200" indent="-457200">
              <a:buFont typeface="Arial" panose="020B0604020202020204" pitchFamily="34" charset="0"/>
              <a:buChar char="•"/>
            </a:pPr>
            <a:r>
              <a:rPr lang="en-IE" dirty="0"/>
              <a:t>Re-branded </a:t>
            </a:r>
            <a:r>
              <a:rPr lang="en-IE" dirty="0">
                <a:latin typeface="+mj-lt"/>
              </a:rPr>
              <a:t>Contoso Cloud Services (CCS) </a:t>
            </a:r>
            <a:r>
              <a:rPr lang="en-IE" dirty="0"/>
              <a:t>in 2015, with cloud strategy led by CEO Jack Walsh</a:t>
            </a:r>
          </a:p>
          <a:p>
            <a:pPr marL="457200" indent="-457200">
              <a:buFont typeface="Arial" panose="020B0604020202020204" pitchFamily="34" charset="0"/>
              <a:buChar char="•"/>
            </a:pPr>
            <a:r>
              <a:rPr lang="en-IE" dirty="0"/>
              <a:t>Has chosen Azure as preferred cloud provider</a:t>
            </a:r>
          </a:p>
          <a:p>
            <a:pPr marL="457200" indent="-457200">
              <a:buFont typeface="Arial" panose="020B0604020202020204" pitchFamily="34" charset="0"/>
              <a:buChar char="•"/>
            </a:pPr>
            <a:r>
              <a:rPr lang="en-IE" dirty="0"/>
              <a:t>Around 600 managed services customers, mostly medium-large businesses with some newer enterprise accounts</a:t>
            </a:r>
          </a:p>
        </p:txBody>
      </p:sp>
    </p:spTree>
    <p:extLst>
      <p:ext uri="{BB962C8B-B14F-4D97-AF65-F5344CB8AC3E}">
        <p14:creationId xmlns:p14="http://schemas.microsoft.com/office/powerpoint/2010/main" val="14476498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F5FB-59E1-43E1-8D16-7895F03E2A82}"/>
              </a:ext>
            </a:extLst>
          </p:cNvPr>
          <p:cNvSpPr>
            <a:spLocks noGrp="1"/>
          </p:cNvSpPr>
          <p:nvPr>
            <p:ph type="title"/>
          </p:nvPr>
        </p:nvSpPr>
        <p:spPr/>
        <p:txBody>
          <a:bodyPr/>
          <a:lstStyle/>
          <a:p>
            <a:r>
              <a:rPr lang="en-IE" dirty="0"/>
              <a:t>Technical background</a:t>
            </a:r>
          </a:p>
        </p:txBody>
      </p:sp>
      <p:sp>
        <p:nvSpPr>
          <p:cNvPr id="3" name="Content Placeholder 2">
            <a:extLst>
              <a:ext uri="{FF2B5EF4-FFF2-40B4-BE49-F238E27FC236}">
                <a16:creationId xmlns:a16="http://schemas.microsoft.com/office/drawing/2014/main" id="{5E2C479B-5B75-4EFB-A4C5-71E252B3441B}"/>
              </a:ext>
            </a:extLst>
          </p:cNvPr>
          <p:cNvSpPr>
            <a:spLocks noGrp="1"/>
          </p:cNvSpPr>
          <p:nvPr>
            <p:ph sz="quarter" idx="10"/>
          </p:nvPr>
        </p:nvSpPr>
        <p:spPr>
          <a:xfrm>
            <a:off x="584200" y="1435100"/>
            <a:ext cx="11018838" cy="4419671"/>
          </a:xfrm>
        </p:spPr>
        <p:txBody>
          <a:bodyPr/>
          <a:lstStyle/>
          <a:p>
            <a:r>
              <a:rPr lang="en-IE" dirty="0"/>
              <a:t>Portfolio of managed services applications includes</a:t>
            </a:r>
          </a:p>
          <a:p>
            <a:pPr marL="457200" indent="-457200">
              <a:buFont typeface="Arial" panose="020B0604020202020204" pitchFamily="34" charset="0"/>
              <a:buChar char="•"/>
            </a:pPr>
            <a:r>
              <a:rPr lang="en-IE" dirty="0"/>
              <a:t>Legacy on-premises applications in CCS's four </a:t>
            </a:r>
            <a:r>
              <a:rPr lang="en-IE" dirty="0" err="1"/>
              <a:t>datacenters</a:t>
            </a:r>
            <a:endParaRPr lang="en-IE" dirty="0"/>
          </a:p>
          <a:p>
            <a:pPr marL="457200" indent="-457200">
              <a:buFont typeface="Arial" panose="020B0604020202020204" pitchFamily="34" charset="0"/>
              <a:buChar char="•"/>
            </a:pPr>
            <a:r>
              <a:rPr lang="en-IE" dirty="0"/>
              <a:t>Hybrid solutions</a:t>
            </a:r>
          </a:p>
          <a:p>
            <a:pPr marL="457200" indent="-457200">
              <a:buFont typeface="Arial" panose="020B0604020202020204" pitchFamily="34" charset="0"/>
              <a:buChar char="•"/>
            </a:pPr>
            <a:r>
              <a:rPr lang="en-IE" dirty="0"/>
              <a:t>Cloud-only solutions – IaaS (mostly lift and shift) and PaaS</a:t>
            </a:r>
          </a:p>
          <a:p>
            <a:pPr marL="914400" lvl="1" indent="-457200">
              <a:buFont typeface="Arial" panose="020B0604020202020204" pitchFamily="34" charset="0"/>
              <a:buChar char="•"/>
            </a:pPr>
            <a:endParaRPr lang="en-IE" dirty="0"/>
          </a:p>
          <a:p>
            <a:r>
              <a:rPr lang="en-IE" dirty="0"/>
              <a:t>Azure subscriptions</a:t>
            </a:r>
          </a:p>
          <a:p>
            <a:pPr marL="457200" indent="-457200">
              <a:buFont typeface="Arial" panose="020B0604020202020204" pitchFamily="34" charset="0"/>
              <a:buChar char="•"/>
            </a:pPr>
            <a:r>
              <a:rPr lang="en-IE" dirty="0"/>
              <a:t>Most customers are CSP customers (CCS is a direct CSP)</a:t>
            </a:r>
          </a:p>
          <a:p>
            <a:pPr marL="457200" indent="-457200">
              <a:buFont typeface="Arial" panose="020B0604020202020204" pitchFamily="34" charset="0"/>
              <a:buChar char="•"/>
            </a:pPr>
            <a:r>
              <a:rPr lang="en-IE" dirty="0"/>
              <a:t>Handful of PAYG customers</a:t>
            </a:r>
          </a:p>
          <a:p>
            <a:pPr marL="457200" indent="-457200">
              <a:buFont typeface="Arial" panose="020B0604020202020204" pitchFamily="34" charset="0"/>
              <a:buChar char="•"/>
            </a:pPr>
            <a:r>
              <a:rPr lang="en-IE" dirty="0"/>
              <a:t>Larger customers have EA subscriptions</a:t>
            </a:r>
          </a:p>
        </p:txBody>
      </p:sp>
    </p:spTree>
    <p:extLst>
      <p:ext uri="{BB962C8B-B14F-4D97-AF65-F5344CB8AC3E}">
        <p14:creationId xmlns:p14="http://schemas.microsoft.com/office/powerpoint/2010/main" val="2159859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AE74-9F2A-4A01-8C4C-2AE08DAC5C97}"/>
              </a:ext>
            </a:extLst>
          </p:cNvPr>
          <p:cNvSpPr>
            <a:spLocks noGrp="1"/>
          </p:cNvSpPr>
          <p:nvPr>
            <p:ph type="title"/>
          </p:nvPr>
        </p:nvSpPr>
        <p:spPr/>
        <p:txBody>
          <a:bodyPr/>
          <a:lstStyle/>
          <a:p>
            <a:r>
              <a:rPr lang="en-IE" dirty="0"/>
              <a:t>Customer situation</a:t>
            </a:r>
          </a:p>
        </p:txBody>
      </p:sp>
      <p:sp>
        <p:nvSpPr>
          <p:cNvPr id="3" name="Content Placeholder 2">
            <a:extLst>
              <a:ext uri="{FF2B5EF4-FFF2-40B4-BE49-F238E27FC236}">
                <a16:creationId xmlns:a16="http://schemas.microsoft.com/office/drawing/2014/main" id="{91BC2039-DF5F-4E02-AB1A-49AFA3C3C66E}"/>
              </a:ext>
            </a:extLst>
          </p:cNvPr>
          <p:cNvSpPr>
            <a:spLocks noGrp="1"/>
          </p:cNvSpPr>
          <p:nvPr>
            <p:ph sz="quarter" idx="10"/>
          </p:nvPr>
        </p:nvSpPr>
        <p:spPr>
          <a:xfrm>
            <a:off x="584200" y="1435100"/>
            <a:ext cx="11018838" cy="2757678"/>
          </a:xfrm>
        </p:spPr>
        <p:txBody>
          <a:bodyPr/>
          <a:lstStyle/>
          <a:p>
            <a:pPr marL="457200" indent="-457200">
              <a:buFont typeface="Arial" panose="020B0604020202020204" pitchFamily="34" charset="0"/>
              <a:buChar char="•"/>
            </a:pPr>
            <a:r>
              <a:rPr lang="en-US" dirty="0"/>
              <a:t>You are head of Cloud Operations – responsible for keeping all services healthy, secure and available 100% of the time</a:t>
            </a:r>
          </a:p>
          <a:p>
            <a:pPr marL="457200" indent="-457200">
              <a:buFont typeface="Arial" panose="020B0604020202020204" pitchFamily="34" charset="0"/>
              <a:buChar char="•"/>
            </a:pPr>
            <a:r>
              <a:rPr lang="en-US" dirty="0"/>
              <a:t>Currently, your team manages each customer and application individually—this doesn't scale as your customer base grows</a:t>
            </a:r>
          </a:p>
          <a:p>
            <a:pPr marL="457200" indent="-457200">
              <a:buFont typeface="Arial" panose="020B0604020202020204" pitchFamily="34" charset="0"/>
              <a:buChar char="•"/>
            </a:pPr>
            <a:r>
              <a:rPr lang="en-US" dirty="0"/>
              <a:t>Your challenge is to redesign your operations processes for horizontal scale</a:t>
            </a:r>
            <a:endParaRPr lang="en-IE" dirty="0"/>
          </a:p>
        </p:txBody>
      </p:sp>
    </p:spTree>
    <p:extLst>
      <p:ext uri="{BB962C8B-B14F-4D97-AF65-F5344CB8AC3E}">
        <p14:creationId xmlns:p14="http://schemas.microsoft.com/office/powerpoint/2010/main" val="8079473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AC31-F1AE-4501-B86A-75BBC63A79ED}"/>
              </a:ext>
            </a:extLst>
          </p:cNvPr>
          <p:cNvSpPr>
            <a:spLocks noGrp="1"/>
          </p:cNvSpPr>
          <p:nvPr>
            <p:ph type="title"/>
          </p:nvPr>
        </p:nvSpPr>
        <p:spPr/>
        <p:txBody>
          <a:bodyPr/>
          <a:lstStyle/>
          <a:p>
            <a:r>
              <a:rPr lang="en-IE" dirty="0"/>
              <a:t>Customer needs – Subscription access</a:t>
            </a:r>
          </a:p>
        </p:txBody>
      </p:sp>
      <p:sp>
        <p:nvSpPr>
          <p:cNvPr id="3" name="Content Placeholder 2">
            <a:extLst>
              <a:ext uri="{FF2B5EF4-FFF2-40B4-BE49-F238E27FC236}">
                <a16:creationId xmlns:a16="http://schemas.microsoft.com/office/drawing/2014/main" id="{FF87AD4C-6854-4FAD-88AA-7769C1AE7DB0}"/>
              </a:ext>
            </a:extLst>
          </p:cNvPr>
          <p:cNvSpPr>
            <a:spLocks noGrp="1"/>
          </p:cNvSpPr>
          <p:nvPr>
            <p:ph sz="quarter" idx="10"/>
          </p:nvPr>
        </p:nvSpPr>
        <p:spPr>
          <a:xfrm>
            <a:off x="584200" y="1435100"/>
            <a:ext cx="11018838" cy="3274743"/>
          </a:xfrm>
        </p:spPr>
        <p:txBody>
          <a:bodyPr/>
          <a:lstStyle/>
          <a:p>
            <a:pPr marL="457200" indent="-457200">
              <a:buFont typeface="Arial" panose="020B0604020202020204" pitchFamily="34" charset="0"/>
              <a:buChar char="•"/>
            </a:pPr>
            <a:r>
              <a:rPr lang="en-US" dirty="0"/>
              <a:t>Currently managing customer subscriptions using CSP ‘Admin On Behalf Of’ (AOBO) and AAD B2B Collaboration</a:t>
            </a:r>
          </a:p>
          <a:p>
            <a:pPr marL="457200" indent="-457200">
              <a:buFont typeface="Arial" panose="020B0604020202020204" pitchFamily="34" charset="0"/>
              <a:buChar char="•"/>
            </a:pPr>
            <a:r>
              <a:rPr lang="en-US" dirty="0"/>
              <a:t>Managing access as team members change is an overhead and customer pain point</a:t>
            </a:r>
          </a:p>
          <a:p>
            <a:pPr marL="457200" indent="-457200">
              <a:buFont typeface="Arial" panose="020B0604020202020204" pitchFamily="34" charset="0"/>
              <a:buChar char="•"/>
            </a:pPr>
            <a:r>
              <a:rPr lang="en-US" dirty="0"/>
              <a:t>CCS need a new solution for access to customer subscriptions – securely, efficiently and transparently</a:t>
            </a:r>
          </a:p>
          <a:p>
            <a:endParaRPr lang="en-IE" dirty="0"/>
          </a:p>
        </p:txBody>
      </p:sp>
    </p:spTree>
    <p:extLst>
      <p:ext uri="{BB962C8B-B14F-4D97-AF65-F5344CB8AC3E}">
        <p14:creationId xmlns:p14="http://schemas.microsoft.com/office/powerpoint/2010/main" val="850667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A024-17A4-4BE9-A8B1-5D876477BA15}"/>
              </a:ext>
            </a:extLst>
          </p:cNvPr>
          <p:cNvSpPr>
            <a:spLocks noGrp="1"/>
          </p:cNvSpPr>
          <p:nvPr>
            <p:ph type="title"/>
          </p:nvPr>
        </p:nvSpPr>
        <p:spPr>
          <a:xfrm>
            <a:off x="588263" y="457200"/>
            <a:ext cx="11018520" cy="553998"/>
          </a:xfrm>
        </p:spPr>
        <p:txBody>
          <a:bodyPr/>
          <a:lstStyle/>
          <a:p>
            <a:r>
              <a:rPr lang="en-IE" dirty="0"/>
              <a:t>Customer needs – Backup config. and monitoring</a:t>
            </a:r>
          </a:p>
        </p:txBody>
      </p:sp>
      <p:sp>
        <p:nvSpPr>
          <p:cNvPr id="3" name="Content Placeholder 2">
            <a:extLst>
              <a:ext uri="{FF2B5EF4-FFF2-40B4-BE49-F238E27FC236}">
                <a16:creationId xmlns:a16="http://schemas.microsoft.com/office/drawing/2014/main" id="{74CA6AF4-A4E2-4AA3-83B3-BB3A393B3AEF}"/>
              </a:ext>
            </a:extLst>
          </p:cNvPr>
          <p:cNvSpPr>
            <a:spLocks noGrp="1"/>
          </p:cNvSpPr>
          <p:nvPr>
            <p:ph sz="quarter" idx="10"/>
          </p:nvPr>
        </p:nvSpPr>
        <p:spPr>
          <a:xfrm>
            <a:off x="584200" y="1435100"/>
            <a:ext cx="11018838" cy="3360920"/>
          </a:xfrm>
        </p:spPr>
        <p:txBody>
          <a:bodyPr/>
          <a:lstStyle/>
          <a:p>
            <a:pPr marL="457200" indent="-457200">
              <a:buFont typeface="Arial" panose="020B0604020202020204" pitchFamily="34" charset="0"/>
              <a:buChar char="•"/>
            </a:pPr>
            <a:r>
              <a:rPr lang="en-US" dirty="0"/>
              <a:t>CCS uses Azure Backup for backup of both on-premises and cloud-based servers and databases</a:t>
            </a:r>
          </a:p>
          <a:p>
            <a:pPr marL="457200" indent="-457200">
              <a:buFont typeface="Arial" panose="020B0604020202020204" pitchFamily="34" charset="0"/>
              <a:buChar char="•"/>
            </a:pPr>
            <a:r>
              <a:rPr lang="en-US" dirty="0"/>
              <a:t>Backup monitoring and management is a growing time sink</a:t>
            </a:r>
          </a:p>
          <a:p>
            <a:pPr marL="457200" indent="-457200">
              <a:buFont typeface="Arial" panose="020B0604020202020204" pitchFamily="34" charset="0"/>
              <a:buChar char="•"/>
            </a:pPr>
            <a:r>
              <a:rPr lang="en-US" dirty="0"/>
              <a:t>A recent incident found that backup jobs had been failing on one customer application for the past 2 months (misconfiguration)</a:t>
            </a:r>
          </a:p>
          <a:p>
            <a:pPr marL="457200" indent="-457200">
              <a:buFont typeface="Arial" panose="020B0604020202020204" pitchFamily="34" charset="0"/>
              <a:buChar char="•"/>
            </a:pPr>
            <a:r>
              <a:rPr lang="en-US" dirty="0"/>
              <a:t>CCS need a scalable and reliable backup monitoring solution</a:t>
            </a:r>
          </a:p>
          <a:p>
            <a:endParaRPr lang="en-IE" dirty="0"/>
          </a:p>
        </p:txBody>
      </p:sp>
    </p:spTree>
    <p:extLst>
      <p:ext uri="{BB962C8B-B14F-4D97-AF65-F5344CB8AC3E}">
        <p14:creationId xmlns:p14="http://schemas.microsoft.com/office/powerpoint/2010/main" val="3456902942"/>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1352</TotalTime>
  <Words>9150</Words>
  <Application>Microsoft Office PowerPoint</Application>
  <PresentationFormat>Widescreen</PresentationFormat>
  <Paragraphs>595</Paragraphs>
  <Slides>47</Slides>
  <Notes>38</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Century Schoolbook</vt:lpstr>
      <vt:lpstr>Lucida Console</vt:lpstr>
      <vt:lpstr>Segoe Pro</vt:lpstr>
      <vt:lpstr>Segoe UI</vt:lpstr>
      <vt:lpstr>Segoe UI Semibold</vt:lpstr>
      <vt:lpstr>Wingdings</vt:lpstr>
      <vt:lpstr>White Template</vt:lpstr>
      <vt:lpstr>Managing and Monitoring Azure Workloads</vt:lpstr>
      <vt:lpstr>Whiteboard Design Session</vt:lpstr>
      <vt:lpstr>Abstract and learning objectives</vt:lpstr>
      <vt:lpstr>Step 1: Review the customer case study</vt:lpstr>
      <vt:lpstr>Customer background</vt:lpstr>
      <vt:lpstr>Technical background</vt:lpstr>
      <vt:lpstr>Customer situation</vt:lpstr>
      <vt:lpstr>Customer needs – Subscription access</vt:lpstr>
      <vt:lpstr>Customer needs – Backup config. and monitoring</vt:lpstr>
      <vt:lpstr>Customer needs – Patch management</vt:lpstr>
      <vt:lpstr>Customer needs – VM and server monitoring</vt:lpstr>
      <vt:lpstr>Customer needs – Automation of manual tasks</vt:lpstr>
      <vt:lpstr>Customer needs – PaaS monitoring</vt:lpstr>
      <vt:lpstr>Customer needs – VM and server compliance</vt:lpstr>
      <vt:lpstr>Customer needs – Cost management</vt:lpstr>
      <vt:lpstr>Customer objections</vt:lpstr>
      <vt:lpstr>Common Scenarios</vt:lpstr>
      <vt:lpstr>Common scenarios – Azure Lighthouse</vt:lpstr>
      <vt:lpstr>Common scenarios – Log Analytics</vt:lpstr>
      <vt:lpstr>Common scenarios – Azure Monitor Workbooks</vt:lpstr>
      <vt:lpstr>Common scenarios – Server compliance</vt:lpstr>
      <vt:lpstr>Whiteboard Design Session</vt:lpstr>
      <vt:lpstr>Step 2: Design the solution</vt:lpstr>
      <vt:lpstr>Step 3: Present the solution</vt:lpstr>
      <vt:lpstr>Step 4: Example solution</vt:lpstr>
      <vt:lpstr>Example Solution</vt:lpstr>
      <vt:lpstr>Solution – Subscription access</vt:lpstr>
      <vt:lpstr>Solution – Backup config. and monitoring</vt:lpstr>
      <vt:lpstr>Solution – Patch management</vt:lpstr>
      <vt:lpstr>Solution – VM and server monitoring</vt:lpstr>
      <vt:lpstr>Solution – Automation of manual tasks</vt:lpstr>
      <vt:lpstr>Solution – PaaS monitoring</vt:lpstr>
      <vt:lpstr>Solution – PaaS monitoring</vt:lpstr>
      <vt:lpstr>Solution – VM and server compliance</vt:lpstr>
      <vt:lpstr>Solution – Cost management</vt:lpstr>
      <vt:lpstr>Customer objection 1</vt:lpstr>
      <vt:lpstr>Customer objection 1 – Response</vt:lpstr>
      <vt:lpstr>Customer objection 2</vt:lpstr>
      <vt:lpstr>Customer objection 2 – Response</vt:lpstr>
      <vt:lpstr>Customer quote</vt:lpstr>
      <vt:lpstr>PowerPoint Presentation</vt:lpstr>
      <vt:lpstr>Agenda</vt:lpstr>
      <vt:lpstr>Text layout </vt:lpstr>
      <vt:lpstr>2 column Text layout </vt:lpstr>
      <vt:lpstr>Title only</vt:lpstr>
      <vt:lpstr>Easy to modify 4 column table</vt:lpstr>
      <vt:lpstr>Additional 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and Monitoring Azure Workloads</dc:title>
  <dc:creator>Jonathan Tuliani</dc:creator>
  <cp:lastModifiedBy>Jonathan Tuliani</cp:lastModifiedBy>
  <cp:revision>25</cp:revision>
  <dcterms:created xsi:type="dcterms:W3CDTF">2020-05-26T15:48:38Z</dcterms:created>
  <dcterms:modified xsi:type="dcterms:W3CDTF">2020-06-02T14:44:36Z</dcterms:modified>
</cp:coreProperties>
</file>